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3"/>
  </p:notesMasterIdLst>
  <p:sldIdLst>
    <p:sldId id="260" r:id="rId2"/>
    <p:sldId id="261" r:id="rId3"/>
    <p:sldId id="262" r:id="rId4"/>
    <p:sldId id="263" r:id="rId5"/>
    <p:sldId id="265" r:id="rId6"/>
    <p:sldId id="264" r:id="rId7"/>
    <p:sldId id="267" r:id="rId8"/>
    <p:sldId id="269" r:id="rId9"/>
    <p:sldId id="270" r:id="rId10"/>
    <p:sldId id="273" r:id="rId11"/>
    <p:sldId id="271" r:id="rId12"/>
    <p:sldId id="272" r:id="rId13"/>
    <p:sldId id="281" r:id="rId14"/>
    <p:sldId id="274" r:id="rId15"/>
    <p:sldId id="275" r:id="rId16"/>
    <p:sldId id="276" r:id="rId17"/>
    <p:sldId id="277" r:id="rId18"/>
    <p:sldId id="278" r:id="rId19"/>
    <p:sldId id="280" r:id="rId20"/>
    <p:sldId id="282" r:id="rId21"/>
    <p:sldId id="279"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25" autoAdjust="0"/>
    <p:restoredTop sz="95244" autoAdjust="0"/>
  </p:normalViewPr>
  <p:slideViewPr>
    <p:cSldViewPr snapToGrid="0">
      <p:cViewPr varScale="1">
        <p:scale>
          <a:sx n="86" d="100"/>
          <a:sy n="86" d="100"/>
        </p:scale>
        <p:origin x="58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34769E-EBED-4D2F-806F-60F318231856}" type="datetimeFigureOut">
              <a:rPr lang="en-CA" smtClean="0"/>
              <a:t>2018-01-10</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EA2F44-F0CD-4970-9A55-D654CAAE1137}" type="slidenum">
              <a:rPr lang="en-CA" smtClean="0"/>
              <a:t>‹#›</a:t>
            </a:fld>
            <a:endParaRPr lang="en-CA"/>
          </a:p>
        </p:txBody>
      </p:sp>
    </p:spTree>
    <p:extLst>
      <p:ext uri="{BB962C8B-B14F-4D97-AF65-F5344CB8AC3E}">
        <p14:creationId xmlns:p14="http://schemas.microsoft.com/office/powerpoint/2010/main" val="23158608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16EA2F44-F0CD-4970-9A55-D654CAAE1137}" type="slidenum">
              <a:rPr lang="en-CA" smtClean="0"/>
              <a:t>6</a:t>
            </a:fld>
            <a:endParaRPr lang="en-CA"/>
          </a:p>
        </p:txBody>
      </p:sp>
    </p:spTree>
    <p:extLst>
      <p:ext uri="{BB962C8B-B14F-4D97-AF65-F5344CB8AC3E}">
        <p14:creationId xmlns:p14="http://schemas.microsoft.com/office/powerpoint/2010/main" val="1373631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16EA2F44-F0CD-4970-9A55-D654CAAE1137}" type="slidenum">
              <a:rPr lang="en-CA" smtClean="0"/>
              <a:t>15</a:t>
            </a:fld>
            <a:endParaRPr lang="en-CA"/>
          </a:p>
        </p:txBody>
      </p:sp>
    </p:spTree>
    <p:extLst>
      <p:ext uri="{BB962C8B-B14F-4D97-AF65-F5344CB8AC3E}">
        <p14:creationId xmlns:p14="http://schemas.microsoft.com/office/powerpoint/2010/main" val="46832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16EA2F44-F0CD-4970-9A55-D654CAAE1137}" type="slidenum">
              <a:rPr lang="en-CA" smtClean="0"/>
              <a:t>16</a:t>
            </a:fld>
            <a:endParaRPr lang="en-CA"/>
          </a:p>
        </p:txBody>
      </p:sp>
    </p:spTree>
    <p:extLst>
      <p:ext uri="{BB962C8B-B14F-4D97-AF65-F5344CB8AC3E}">
        <p14:creationId xmlns:p14="http://schemas.microsoft.com/office/powerpoint/2010/main" val="41993359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16EA2F44-F0CD-4970-9A55-D654CAAE1137}" type="slidenum">
              <a:rPr lang="en-CA" smtClean="0"/>
              <a:t>17</a:t>
            </a:fld>
            <a:endParaRPr lang="en-CA"/>
          </a:p>
        </p:txBody>
      </p:sp>
    </p:spTree>
    <p:extLst>
      <p:ext uri="{BB962C8B-B14F-4D97-AF65-F5344CB8AC3E}">
        <p14:creationId xmlns:p14="http://schemas.microsoft.com/office/powerpoint/2010/main" val="3286955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16EA2F44-F0CD-4970-9A55-D654CAAE1137}" type="slidenum">
              <a:rPr lang="en-CA" smtClean="0"/>
              <a:t>18</a:t>
            </a:fld>
            <a:endParaRPr lang="en-CA"/>
          </a:p>
        </p:txBody>
      </p:sp>
    </p:spTree>
    <p:extLst>
      <p:ext uri="{BB962C8B-B14F-4D97-AF65-F5344CB8AC3E}">
        <p14:creationId xmlns:p14="http://schemas.microsoft.com/office/powerpoint/2010/main" val="3325825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16EA2F44-F0CD-4970-9A55-D654CAAE1137}" type="slidenum">
              <a:rPr lang="en-CA" smtClean="0"/>
              <a:t>19</a:t>
            </a:fld>
            <a:endParaRPr lang="en-CA"/>
          </a:p>
        </p:txBody>
      </p:sp>
    </p:spTree>
    <p:extLst>
      <p:ext uri="{BB962C8B-B14F-4D97-AF65-F5344CB8AC3E}">
        <p14:creationId xmlns:p14="http://schemas.microsoft.com/office/powerpoint/2010/main" val="548282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16EA2F44-F0CD-4970-9A55-D654CAAE1137}" type="slidenum">
              <a:rPr lang="en-CA" smtClean="0"/>
              <a:t>7</a:t>
            </a:fld>
            <a:endParaRPr lang="en-CA"/>
          </a:p>
        </p:txBody>
      </p:sp>
    </p:spTree>
    <p:extLst>
      <p:ext uri="{BB962C8B-B14F-4D97-AF65-F5344CB8AC3E}">
        <p14:creationId xmlns:p14="http://schemas.microsoft.com/office/powerpoint/2010/main" val="1731819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16EA2F44-F0CD-4970-9A55-D654CAAE1137}" type="slidenum">
              <a:rPr lang="en-CA" smtClean="0"/>
              <a:t>8</a:t>
            </a:fld>
            <a:endParaRPr lang="en-CA"/>
          </a:p>
        </p:txBody>
      </p:sp>
    </p:spTree>
    <p:extLst>
      <p:ext uri="{BB962C8B-B14F-4D97-AF65-F5344CB8AC3E}">
        <p14:creationId xmlns:p14="http://schemas.microsoft.com/office/powerpoint/2010/main" val="357548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16EA2F44-F0CD-4970-9A55-D654CAAE1137}" type="slidenum">
              <a:rPr lang="en-CA" smtClean="0"/>
              <a:t>9</a:t>
            </a:fld>
            <a:endParaRPr lang="en-CA"/>
          </a:p>
        </p:txBody>
      </p:sp>
    </p:spTree>
    <p:extLst>
      <p:ext uri="{BB962C8B-B14F-4D97-AF65-F5344CB8AC3E}">
        <p14:creationId xmlns:p14="http://schemas.microsoft.com/office/powerpoint/2010/main" val="1522203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16EA2F44-F0CD-4970-9A55-D654CAAE1137}" type="slidenum">
              <a:rPr lang="en-CA" smtClean="0"/>
              <a:t>10</a:t>
            </a:fld>
            <a:endParaRPr lang="en-CA"/>
          </a:p>
        </p:txBody>
      </p:sp>
    </p:spTree>
    <p:extLst>
      <p:ext uri="{BB962C8B-B14F-4D97-AF65-F5344CB8AC3E}">
        <p14:creationId xmlns:p14="http://schemas.microsoft.com/office/powerpoint/2010/main" val="1848890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16EA2F44-F0CD-4970-9A55-D654CAAE1137}" type="slidenum">
              <a:rPr lang="en-CA" smtClean="0"/>
              <a:t>11</a:t>
            </a:fld>
            <a:endParaRPr lang="en-CA"/>
          </a:p>
        </p:txBody>
      </p:sp>
    </p:spTree>
    <p:extLst>
      <p:ext uri="{BB962C8B-B14F-4D97-AF65-F5344CB8AC3E}">
        <p14:creationId xmlns:p14="http://schemas.microsoft.com/office/powerpoint/2010/main" val="3277061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16EA2F44-F0CD-4970-9A55-D654CAAE1137}" type="slidenum">
              <a:rPr lang="en-CA" smtClean="0"/>
              <a:t>12</a:t>
            </a:fld>
            <a:endParaRPr lang="en-CA"/>
          </a:p>
        </p:txBody>
      </p:sp>
    </p:spTree>
    <p:extLst>
      <p:ext uri="{BB962C8B-B14F-4D97-AF65-F5344CB8AC3E}">
        <p14:creationId xmlns:p14="http://schemas.microsoft.com/office/powerpoint/2010/main" val="184002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16EA2F44-F0CD-4970-9A55-D654CAAE1137}" type="slidenum">
              <a:rPr lang="en-CA" smtClean="0"/>
              <a:t>13</a:t>
            </a:fld>
            <a:endParaRPr lang="en-CA"/>
          </a:p>
        </p:txBody>
      </p:sp>
    </p:spTree>
    <p:extLst>
      <p:ext uri="{BB962C8B-B14F-4D97-AF65-F5344CB8AC3E}">
        <p14:creationId xmlns:p14="http://schemas.microsoft.com/office/powerpoint/2010/main" val="3349480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16EA2F44-F0CD-4970-9A55-D654CAAE1137}" type="slidenum">
              <a:rPr lang="en-CA" smtClean="0"/>
              <a:t>14</a:t>
            </a:fld>
            <a:endParaRPr lang="en-CA"/>
          </a:p>
        </p:txBody>
      </p:sp>
    </p:spTree>
    <p:extLst>
      <p:ext uri="{BB962C8B-B14F-4D97-AF65-F5344CB8AC3E}">
        <p14:creationId xmlns:p14="http://schemas.microsoft.com/office/powerpoint/2010/main" val="3739122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1/10/2018</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1/10/2018</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1/10/2018</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1/10/2018</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1/10/2018</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1/10/2018</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1/10/2018</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pic>
        <p:nvPicPr>
          <p:cNvPr id="8" name="Picture 7" descr="A picture containing object, clock&#10;&#10;Description generated with very high confidence">
            <a:extLst>
              <a:ext uri="{FF2B5EF4-FFF2-40B4-BE49-F238E27FC236}">
                <a16:creationId xmlns:a16="http://schemas.microsoft.com/office/drawing/2014/main" id="{F0328A42-90D6-440E-AF68-CFC4A4714C11}"/>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40933" y="127853"/>
            <a:ext cx="2613734" cy="1382177"/>
          </a:xfrm>
          <a:prstGeom prst="rect">
            <a:avLst/>
          </a:prstGeom>
        </p:spPr>
      </p:pic>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151CD-45B5-4488-9F76-BE4EDD59ACAC}"/>
              </a:ext>
            </a:extLst>
          </p:cNvPr>
          <p:cNvSpPr>
            <a:spLocks noGrp="1"/>
          </p:cNvSpPr>
          <p:nvPr>
            <p:ph type="title"/>
          </p:nvPr>
        </p:nvSpPr>
        <p:spPr>
          <a:xfrm>
            <a:off x="4358936" y="554823"/>
            <a:ext cx="7147264" cy="1293028"/>
          </a:xfrm>
        </p:spPr>
        <p:txBody>
          <a:bodyPr>
            <a:normAutofit/>
          </a:bodyPr>
          <a:lstStyle/>
          <a:p>
            <a:pPr algn="ctr"/>
            <a:r>
              <a:rPr lang="en-CA" sz="6000" dirty="0"/>
              <a:t>Nova </a:t>
            </a:r>
            <a:r>
              <a:rPr lang="en-CA" sz="6000" dirty="0" err="1"/>
              <a:t>sirius</a:t>
            </a:r>
            <a:endParaRPr lang="en-CA" sz="6000" dirty="0"/>
          </a:p>
        </p:txBody>
      </p:sp>
      <p:pic>
        <p:nvPicPr>
          <p:cNvPr id="5" name="Content Placeholder 4">
            <a:extLst>
              <a:ext uri="{FF2B5EF4-FFF2-40B4-BE49-F238E27FC236}">
                <a16:creationId xmlns:a16="http://schemas.microsoft.com/office/drawing/2014/main" id="{D631C8BF-5ECB-49BD-B04B-78DB3D74E247}"/>
              </a:ext>
            </a:extLst>
          </p:cNvPr>
          <p:cNvPicPr>
            <a:picLocks noGrp="1" noChangeAspect="1"/>
          </p:cNvPicPr>
          <p:nvPr>
            <p:ph idx="1"/>
          </p:nvPr>
        </p:nvPicPr>
        <p:blipFill>
          <a:blip r:embed="rId2"/>
          <a:stretch>
            <a:fillRect/>
          </a:stretch>
        </p:blipFill>
        <p:spPr>
          <a:xfrm>
            <a:off x="1372985" y="2057401"/>
            <a:ext cx="9446030" cy="4332287"/>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361923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C2E9-1817-4BDF-80F1-D3F9D1850BA8}"/>
              </a:ext>
            </a:extLst>
          </p:cNvPr>
          <p:cNvSpPr>
            <a:spLocks noGrp="1"/>
          </p:cNvSpPr>
          <p:nvPr>
            <p:ph type="title"/>
          </p:nvPr>
        </p:nvSpPr>
        <p:spPr>
          <a:xfrm>
            <a:off x="3820160" y="490053"/>
            <a:ext cx="7818120" cy="1293028"/>
          </a:xfrm>
        </p:spPr>
        <p:txBody>
          <a:bodyPr>
            <a:normAutofit/>
          </a:bodyPr>
          <a:lstStyle/>
          <a:p>
            <a:pPr algn="ctr"/>
            <a:r>
              <a:rPr lang="en-CA" sz="6000"/>
              <a:t>Game plan</a:t>
            </a:r>
            <a:endParaRPr lang="en-CA" sz="6000" dirty="0"/>
          </a:p>
        </p:txBody>
      </p:sp>
      <p:pic>
        <p:nvPicPr>
          <p:cNvPr id="5" name="Content Placeholder 4">
            <a:extLst>
              <a:ext uri="{FF2B5EF4-FFF2-40B4-BE49-F238E27FC236}">
                <a16:creationId xmlns:a16="http://schemas.microsoft.com/office/drawing/2014/main" id="{8E5FDC61-FEC6-4165-B6A1-A085D4AA28E8}"/>
              </a:ext>
            </a:extLst>
          </p:cNvPr>
          <p:cNvPicPr>
            <a:picLocks noGrp="1" noChangeAspect="1"/>
          </p:cNvPicPr>
          <p:nvPr>
            <p:ph idx="1"/>
          </p:nvPr>
        </p:nvPicPr>
        <p:blipFill>
          <a:blip r:embed="rId3"/>
          <a:stretch>
            <a:fillRect/>
          </a:stretch>
        </p:blipFill>
        <p:spPr>
          <a:xfrm>
            <a:off x="4783912" y="2335590"/>
            <a:ext cx="2624175" cy="2186813"/>
          </a:xfrm>
        </p:spPr>
      </p:pic>
      <p:pic>
        <p:nvPicPr>
          <p:cNvPr id="7" name="Picture 6">
            <a:extLst>
              <a:ext uri="{FF2B5EF4-FFF2-40B4-BE49-F238E27FC236}">
                <a16:creationId xmlns:a16="http://schemas.microsoft.com/office/drawing/2014/main" id="{05707313-2678-4DD7-877E-A8BC6D56760A}"/>
              </a:ext>
            </a:extLst>
          </p:cNvPr>
          <p:cNvPicPr>
            <a:picLocks noChangeAspect="1"/>
          </p:cNvPicPr>
          <p:nvPr/>
        </p:nvPicPr>
        <p:blipFill>
          <a:blip r:embed="rId4"/>
          <a:stretch>
            <a:fillRect/>
          </a:stretch>
        </p:blipFill>
        <p:spPr>
          <a:xfrm>
            <a:off x="8696324" y="2335591"/>
            <a:ext cx="2624173" cy="2186812"/>
          </a:xfrm>
          <a:prstGeom prst="rect">
            <a:avLst/>
          </a:prstGeom>
        </p:spPr>
      </p:pic>
      <p:pic>
        <p:nvPicPr>
          <p:cNvPr id="9" name="Picture 8">
            <a:extLst>
              <a:ext uri="{FF2B5EF4-FFF2-40B4-BE49-F238E27FC236}">
                <a16:creationId xmlns:a16="http://schemas.microsoft.com/office/drawing/2014/main" id="{6962D2C2-6CDD-4E35-8C54-87F444211CC1}"/>
              </a:ext>
            </a:extLst>
          </p:cNvPr>
          <p:cNvPicPr>
            <a:picLocks noChangeAspect="1"/>
          </p:cNvPicPr>
          <p:nvPr/>
        </p:nvPicPr>
        <p:blipFill>
          <a:blip r:embed="rId5"/>
          <a:stretch>
            <a:fillRect/>
          </a:stretch>
        </p:blipFill>
        <p:spPr>
          <a:xfrm>
            <a:off x="871499" y="2335590"/>
            <a:ext cx="2624176" cy="2186814"/>
          </a:xfrm>
          <a:prstGeom prst="rect">
            <a:avLst/>
          </a:prstGeom>
        </p:spPr>
      </p:pic>
      <p:sp>
        <p:nvSpPr>
          <p:cNvPr id="10" name="TextBox 9">
            <a:extLst>
              <a:ext uri="{FF2B5EF4-FFF2-40B4-BE49-F238E27FC236}">
                <a16:creationId xmlns:a16="http://schemas.microsoft.com/office/drawing/2014/main" id="{7BD7D959-05D2-4E69-A92E-BC5E54C5B110}"/>
              </a:ext>
            </a:extLst>
          </p:cNvPr>
          <p:cNvSpPr txBox="1"/>
          <p:nvPr/>
        </p:nvSpPr>
        <p:spPr>
          <a:xfrm>
            <a:off x="1297762" y="4522403"/>
            <a:ext cx="1654988" cy="369332"/>
          </a:xfrm>
          <a:prstGeom prst="rect">
            <a:avLst/>
          </a:prstGeom>
          <a:noFill/>
        </p:spPr>
        <p:txBody>
          <a:bodyPr wrap="square" rtlCol="0">
            <a:spAutoFit/>
          </a:bodyPr>
          <a:lstStyle/>
          <a:p>
            <a:pPr algn="ctr"/>
            <a:r>
              <a:rPr lang="en-CA" dirty="0"/>
              <a:t>Red Enemies</a:t>
            </a:r>
          </a:p>
        </p:txBody>
      </p:sp>
      <p:sp>
        <p:nvSpPr>
          <p:cNvPr id="16" name="TextBox 15">
            <a:extLst>
              <a:ext uri="{FF2B5EF4-FFF2-40B4-BE49-F238E27FC236}">
                <a16:creationId xmlns:a16="http://schemas.microsoft.com/office/drawing/2014/main" id="{89B63F91-5C57-4C82-A084-DEBC9D647306}"/>
              </a:ext>
            </a:extLst>
          </p:cNvPr>
          <p:cNvSpPr txBox="1"/>
          <p:nvPr/>
        </p:nvSpPr>
        <p:spPr>
          <a:xfrm>
            <a:off x="5268505" y="4642537"/>
            <a:ext cx="1654988" cy="369332"/>
          </a:xfrm>
          <a:prstGeom prst="rect">
            <a:avLst/>
          </a:prstGeom>
          <a:noFill/>
        </p:spPr>
        <p:txBody>
          <a:bodyPr wrap="square" rtlCol="0">
            <a:spAutoFit/>
          </a:bodyPr>
          <a:lstStyle/>
          <a:p>
            <a:pPr algn="ctr"/>
            <a:r>
              <a:rPr lang="en-CA" dirty="0"/>
              <a:t>Blue Enemies</a:t>
            </a:r>
          </a:p>
        </p:txBody>
      </p:sp>
      <p:sp>
        <p:nvSpPr>
          <p:cNvPr id="18" name="TextBox 17">
            <a:extLst>
              <a:ext uri="{FF2B5EF4-FFF2-40B4-BE49-F238E27FC236}">
                <a16:creationId xmlns:a16="http://schemas.microsoft.com/office/drawing/2014/main" id="{EC62C6C1-2E55-42C5-A121-FFD5344B4256}"/>
              </a:ext>
            </a:extLst>
          </p:cNvPr>
          <p:cNvSpPr txBox="1"/>
          <p:nvPr/>
        </p:nvSpPr>
        <p:spPr>
          <a:xfrm>
            <a:off x="9045793" y="4642537"/>
            <a:ext cx="1925234" cy="369332"/>
          </a:xfrm>
          <a:prstGeom prst="rect">
            <a:avLst/>
          </a:prstGeom>
          <a:noFill/>
        </p:spPr>
        <p:txBody>
          <a:bodyPr wrap="square" rtlCol="0">
            <a:spAutoFit/>
          </a:bodyPr>
          <a:lstStyle/>
          <a:p>
            <a:pPr algn="ctr"/>
            <a:r>
              <a:rPr lang="en-CA" dirty="0"/>
              <a:t>Green Enemies</a:t>
            </a:r>
          </a:p>
        </p:txBody>
      </p:sp>
    </p:spTree>
    <p:extLst>
      <p:ext uri="{BB962C8B-B14F-4D97-AF65-F5344CB8AC3E}">
        <p14:creationId xmlns:p14="http://schemas.microsoft.com/office/powerpoint/2010/main" val="3895157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C2E9-1817-4BDF-80F1-D3F9D1850BA8}"/>
              </a:ext>
            </a:extLst>
          </p:cNvPr>
          <p:cNvSpPr>
            <a:spLocks noGrp="1"/>
          </p:cNvSpPr>
          <p:nvPr>
            <p:ph type="title"/>
          </p:nvPr>
        </p:nvSpPr>
        <p:spPr>
          <a:xfrm>
            <a:off x="3820160" y="490053"/>
            <a:ext cx="7818120" cy="1293028"/>
          </a:xfrm>
        </p:spPr>
        <p:txBody>
          <a:bodyPr>
            <a:normAutofit/>
          </a:bodyPr>
          <a:lstStyle/>
          <a:p>
            <a:pPr algn="ctr"/>
            <a:r>
              <a:rPr lang="en-CA" sz="6000" dirty="0"/>
              <a:t>Game plan</a:t>
            </a:r>
          </a:p>
        </p:txBody>
      </p:sp>
      <p:pic>
        <p:nvPicPr>
          <p:cNvPr id="5" name="Content Placeholder 4">
            <a:extLst>
              <a:ext uri="{FF2B5EF4-FFF2-40B4-BE49-F238E27FC236}">
                <a16:creationId xmlns:a16="http://schemas.microsoft.com/office/drawing/2014/main" id="{508F1DB5-27E7-43B0-A664-92DEBFFD66BE}"/>
              </a:ext>
            </a:extLst>
          </p:cNvPr>
          <p:cNvPicPr>
            <a:picLocks noGrp="1" noChangeAspect="1"/>
          </p:cNvPicPr>
          <p:nvPr>
            <p:ph idx="1"/>
          </p:nvPr>
        </p:nvPicPr>
        <p:blipFill>
          <a:blip r:embed="rId3"/>
          <a:stretch>
            <a:fillRect/>
          </a:stretch>
        </p:blipFill>
        <p:spPr>
          <a:xfrm>
            <a:off x="5144044" y="1980066"/>
            <a:ext cx="1903911" cy="3533775"/>
          </a:xfrm>
        </p:spPr>
      </p:pic>
      <p:pic>
        <p:nvPicPr>
          <p:cNvPr id="7" name="Picture 6">
            <a:extLst>
              <a:ext uri="{FF2B5EF4-FFF2-40B4-BE49-F238E27FC236}">
                <a16:creationId xmlns:a16="http://schemas.microsoft.com/office/drawing/2014/main" id="{54F08D5D-4567-4BAD-8B7B-EF713765F471}"/>
              </a:ext>
            </a:extLst>
          </p:cNvPr>
          <p:cNvPicPr>
            <a:picLocks noChangeAspect="1"/>
          </p:cNvPicPr>
          <p:nvPr/>
        </p:nvPicPr>
        <p:blipFill>
          <a:blip r:embed="rId4"/>
          <a:stretch>
            <a:fillRect/>
          </a:stretch>
        </p:blipFill>
        <p:spPr>
          <a:xfrm>
            <a:off x="8895424" y="1880049"/>
            <a:ext cx="2000522" cy="3730760"/>
          </a:xfrm>
          <a:prstGeom prst="rect">
            <a:avLst/>
          </a:prstGeom>
        </p:spPr>
      </p:pic>
      <p:pic>
        <p:nvPicPr>
          <p:cNvPr id="9" name="Picture 8">
            <a:extLst>
              <a:ext uri="{FF2B5EF4-FFF2-40B4-BE49-F238E27FC236}">
                <a16:creationId xmlns:a16="http://schemas.microsoft.com/office/drawing/2014/main" id="{8FEA3038-84B3-4933-AB11-363FE8EF594A}"/>
              </a:ext>
            </a:extLst>
          </p:cNvPr>
          <p:cNvPicPr>
            <a:picLocks noChangeAspect="1"/>
          </p:cNvPicPr>
          <p:nvPr/>
        </p:nvPicPr>
        <p:blipFill>
          <a:blip r:embed="rId5"/>
          <a:stretch>
            <a:fillRect/>
          </a:stretch>
        </p:blipFill>
        <p:spPr>
          <a:xfrm>
            <a:off x="1534155" y="1783081"/>
            <a:ext cx="2286005" cy="3730760"/>
          </a:xfrm>
          <a:prstGeom prst="rect">
            <a:avLst/>
          </a:prstGeom>
        </p:spPr>
      </p:pic>
      <p:sp>
        <p:nvSpPr>
          <p:cNvPr id="10" name="TextBox 9">
            <a:extLst>
              <a:ext uri="{FF2B5EF4-FFF2-40B4-BE49-F238E27FC236}">
                <a16:creationId xmlns:a16="http://schemas.microsoft.com/office/drawing/2014/main" id="{95DBEBA9-5C66-4C36-97DB-476F97B1994B}"/>
              </a:ext>
            </a:extLst>
          </p:cNvPr>
          <p:cNvSpPr txBox="1"/>
          <p:nvPr/>
        </p:nvSpPr>
        <p:spPr>
          <a:xfrm>
            <a:off x="1835301" y="5613857"/>
            <a:ext cx="1609095" cy="400110"/>
          </a:xfrm>
          <a:prstGeom prst="rect">
            <a:avLst/>
          </a:prstGeom>
          <a:noFill/>
        </p:spPr>
        <p:txBody>
          <a:bodyPr wrap="square" rtlCol="0">
            <a:spAutoFit/>
          </a:bodyPr>
          <a:lstStyle/>
          <a:p>
            <a:pPr algn="ctr"/>
            <a:r>
              <a:rPr lang="en-CA" sz="2000" dirty="0"/>
              <a:t>Torso</a:t>
            </a:r>
          </a:p>
        </p:txBody>
      </p:sp>
      <p:sp>
        <p:nvSpPr>
          <p:cNvPr id="11" name="TextBox 10">
            <a:extLst>
              <a:ext uri="{FF2B5EF4-FFF2-40B4-BE49-F238E27FC236}">
                <a16:creationId xmlns:a16="http://schemas.microsoft.com/office/drawing/2014/main" id="{78DB2E0F-B372-4D75-B6C6-9E0155E4FBBF}"/>
              </a:ext>
            </a:extLst>
          </p:cNvPr>
          <p:cNvSpPr txBox="1"/>
          <p:nvPr/>
        </p:nvSpPr>
        <p:spPr>
          <a:xfrm>
            <a:off x="5617526" y="5710826"/>
            <a:ext cx="1609095" cy="400110"/>
          </a:xfrm>
          <a:prstGeom prst="rect">
            <a:avLst/>
          </a:prstGeom>
          <a:noFill/>
        </p:spPr>
        <p:txBody>
          <a:bodyPr wrap="square" rtlCol="0">
            <a:spAutoFit/>
          </a:bodyPr>
          <a:lstStyle/>
          <a:p>
            <a:pPr algn="ctr"/>
            <a:r>
              <a:rPr lang="en-CA" sz="2000" dirty="0"/>
              <a:t>Arms</a:t>
            </a:r>
          </a:p>
        </p:txBody>
      </p:sp>
      <p:sp>
        <p:nvSpPr>
          <p:cNvPr id="12" name="TextBox 11">
            <a:extLst>
              <a:ext uri="{FF2B5EF4-FFF2-40B4-BE49-F238E27FC236}">
                <a16:creationId xmlns:a16="http://schemas.microsoft.com/office/drawing/2014/main" id="{E7356740-9C2E-4284-B4C1-3D8140D03875}"/>
              </a:ext>
            </a:extLst>
          </p:cNvPr>
          <p:cNvSpPr txBox="1"/>
          <p:nvPr/>
        </p:nvSpPr>
        <p:spPr>
          <a:xfrm>
            <a:off x="9399751" y="5733538"/>
            <a:ext cx="1609095" cy="400110"/>
          </a:xfrm>
          <a:prstGeom prst="rect">
            <a:avLst/>
          </a:prstGeom>
          <a:noFill/>
        </p:spPr>
        <p:txBody>
          <a:bodyPr wrap="square" rtlCol="0">
            <a:spAutoFit/>
          </a:bodyPr>
          <a:lstStyle/>
          <a:p>
            <a:pPr algn="ctr"/>
            <a:r>
              <a:rPr lang="en-CA" sz="2000" dirty="0"/>
              <a:t>Legs</a:t>
            </a:r>
          </a:p>
        </p:txBody>
      </p:sp>
    </p:spTree>
    <p:extLst>
      <p:ext uri="{BB962C8B-B14F-4D97-AF65-F5344CB8AC3E}">
        <p14:creationId xmlns:p14="http://schemas.microsoft.com/office/powerpoint/2010/main" val="2570028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C2E9-1817-4BDF-80F1-D3F9D1850BA8}"/>
              </a:ext>
            </a:extLst>
          </p:cNvPr>
          <p:cNvSpPr>
            <a:spLocks noGrp="1"/>
          </p:cNvSpPr>
          <p:nvPr>
            <p:ph type="title"/>
          </p:nvPr>
        </p:nvSpPr>
        <p:spPr>
          <a:xfrm>
            <a:off x="3820160" y="490053"/>
            <a:ext cx="7818120" cy="1293028"/>
          </a:xfrm>
        </p:spPr>
        <p:txBody>
          <a:bodyPr>
            <a:normAutofit/>
          </a:bodyPr>
          <a:lstStyle/>
          <a:p>
            <a:pPr algn="ctr"/>
            <a:r>
              <a:rPr lang="en-CA" sz="6000" dirty="0"/>
              <a:t>Game plan</a:t>
            </a:r>
          </a:p>
        </p:txBody>
      </p:sp>
      <p:pic>
        <p:nvPicPr>
          <p:cNvPr id="5" name="Content Placeholder 4">
            <a:extLst>
              <a:ext uri="{FF2B5EF4-FFF2-40B4-BE49-F238E27FC236}">
                <a16:creationId xmlns:a16="http://schemas.microsoft.com/office/drawing/2014/main" id="{777BF90E-95AD-4490-A24C-BA2311FBEEFF}"/>
              </a:ext>
            </a:extLst>
          </p:cNvPr>
          <p:cNvPicPr>
            <a:picLocks noGrp="1" noChangeAspect="1"/>
          </p:cNvPicPr>
          <p:nvPr>
            <p:ph idx="1"/>
          </p:nvPr>
        </p:nvPicPr>
        <p:blipFill>
          <a:blip r:embed="rId3"/>
          <a:stretch>
            <a:fillRect/>
          </a:stretch>
        </p:blipFill>
        <p:spPr>
          <a:xfrm>
            <a:off x="4023810" y="1905179"/>
            <a:ext cx="1697505" cy="3433589"/>
          </a:xfrm>
        </p:spPr>
      </p:pic>
      <p:pic>
        <p:nvPicPr>
          <p:cNvPr id="7" name="Picture 6">
            <a:extLst>
              <a:ext uri="{FF2B5EF4-FFF2-40B4-BE49-F238E27FC236}">
                <a16:creationId xmlns:a16="http://schemas.microsoft.com/office/drawing/2014/main" id="{38F6ED20-7A39-4B0F-8221-E5E0D2854FDC}"/>
              </a:ext>
            </a:extLst>
          </p:cNvPr>
          <p:cNvPicPr>
            <a:picLocks noChangeAspect="1"/>
          </p:cNvPicPr>
          <p:nvPr/>
        </p:nvPicPr>
        <p:blipFill>
          <a:blip r:embed="rId4"/>
          <a:stretch>
            <a:fillRect/>
          </a:stretch>
        </p:blipFill>
        <p:spPr>
          <a:xfrm>
            <a:off x="6840693" y="1962329"/>
            <a:ext cx="1702183" cy="3434494"/>
          </a:xfrm>
          <a:prstGeom prst="rect">
            <a:avLst/>
          </a:prstGeom>
        </p:spPr>
      </p:pic>
      <p:pic>
        <p:nvPicPr>
          <p:cNvPr id="9" name="Picture 8">
            <a:extLst>
              <a:ext uri="{FF2B5EF4-FFF2-40B4-BE49-F238E27FC236}">
                <a16:creationId xmlns:a16="http://schemas.microsoft.com/office/drawing/2014/main" id="{B6940268-4624-415F-961A-332684F8D4E4}"/>
              </a:ext>
            </a:extLst>
          </p:cNvPr>
          <p:cNvPicPr>
            <a:picLocks noChangeAspect="1"/>
          </p:cNvPicPr>
          <p:nvPr/>
        </p:nvPicPr>
        <p:blipFill>
          <a:blip r:embed="rId5"/>
          <a:stretch>
            <a:fillRect/>
          </a:stretch>
        </p:blipFill>
        <p:spPr>
          <a:xfrm>
            <a:off x="9287569" y="1969447"/>
            <a:ext cx="1702182" cy="3426471"/>
          </a:xfrm>
          <a:prstGeom prst="rect">
            <a:avLst/>
          </a:prstGeom>
        </p:spPr>
      </p:pic>
      <p:pic>
        <p:nvPicPr>
          <p:cNvPr id="11" name="Picture 10">
            <a:extLst>
              <a:ext uri="{FF2B5EF4-FFF2-40B4-BE49-F238E27FC236}">
                <a16:creationId xmlns:a16="http://schemas.microsoft.com/office/drawing/2014/main" id="{D39C588F-8EF2-4622-838A-2513241DEA6A}"/>
              </a:ext>
            </a:extLst>
          </p:cNvPr>
          <p:cNvPicPr>
            <a:picLocks noChangeAspect="1"/>
          </p:cNvPicPr>
          <p:nvPr/>
        </p:nvPicPr>
        <p:blipFill>
          <a:blip r:embed="rId6"/>
          <a:stretch>
            <a:fillRect/>
          </a:stretch>
        </p:blipFill>
        <p:spPr>
          <a:xfrm>
            <a:off x="1202249" y="1962329"/>
            <a:ext cx="1702183" cy="3433589"/>
          </a:xfrm>
          <a:prstGeom prst="rect">
            <a:avLst/>
          </a:prstGeom>
        </p:spPr>
      </p:pic>
      <p:sp>
        <p:nvSpPr>
          <p:cNvPr id="12" name="TextBox 11">
            <a:extLst>
              <a:ext uri="{FF2B5EF4-FFF2-40B4-BE49-F238E27FC236}">
                <a16:creationId xmlns:a16="http://schemas.microsoft.com/office/drawing/2014/main" id="{0616B6ED-87BC-4E9E-BBBD-D127DBE7EB4F}"/>
              </a:ext>
            </a:extLst>
          </p:cNvPr>
          <p:cNvSpPr txBox="1"/>
          <p:nvPr/>
        </p:nvSpPr>
        <p:spPr>
          <a:xfrm>
            <a:off x="1046595" y="5500693"/>
            <a:ext cx="2013489" cy="461665"/>
          </a:xfrm>
          <a:prstGeom prst="rect">
            <a:avLst/>
          </a:prstGeom>
          <a:noFill/>
        </p:spPr>
        <p:txBody>
          <a:bodyPr wrap="square" rtlCol="0">
            <a:spAutoFit/>
          </a:bodyPr>
          <a:lstStyle/>
          <a:p>
            <a:pPr algn="ctr"/>
            <a:r>
              <a:rPr lang="en-CA" sz="2400" dirty="0"/>
              <a:t>Black Nova</a:t>
            </a:r>
          </a:p>
        </p:txBody>
      </p:sp>
      <p:sp>
        <p:nvSpPr>
          <p:cNvPr id="13" name="TextBox 12">
            <a:extLst>
              <a:ext uri="{FF2B5EF4-FFF2-40B4-BE49-F238E27FC236}">
                <a16:creationId xmlns:a16="http://schemas.microsoft.com/office/drawing/2014/main" id="{4511CFE6-DE7F-4A58-8B8D-97E8524D4E03}"/>
              </a:ext>
            </a:extLst>
          </p:cNvPr>
          <p:cNvSpPr txBox="1"/>
          <p:nvPr/>
        </p:nvSpPr>
        <p:spPr>
          <a:xfrm>
            <a:off x="3868376" y="5600722"/>
            <a:ext cx="2013489" cy="461665"/>
          </a:xfrm>
          <a:prstGeom prst="rect">
            <a:avLst/>
          </a:prstGeom>
          <a:noFill/>
        </p:spPr>
        <p:txBody>
          <a:bodyPr wrap="square" rtlCol="0">
            <a:spAutoFit/>
          </a:bodyPr>
          <a:lstStyle/>
          <a:p>
            <a:pPr algn="ctr"/>
            <a:r>
              <a:rPr lang="en-CA" sz="2400" dirty="0"/>
              <a:t>Red Nova</a:t>
            </a:r>
          </a:p>
        </p:txBody>
      </p:sp>
      <p:sp>
        <p:nvSpPr>
          <p:cNvPr id="14" name="TextBox 13">
            <a:extLst>
              <a:ext uri="{FF2B5EF4-FFF2-40B4-BE49-F238E27FC236}">
                <a16:creationId xmlns:a16="http://schemas.microsoft.com/office/drawing/2014/main" id="{15A6FD9A-E064-4B52-9B97-677ABF991446}"/>
              </a:ext>
            </a:extLst>
          </p:cNvPr>
          <p:cNvSpPr txBox="1"/>
          <p:nvPr/>
        </p:nvSpPr>
        <p:spPr>
          <a:xfrm>
            <a:off x="6685039" y="5600711"/>
            <a:ext cx="2013489" cy="461665"/>
          </a:xfrm>
          <a:prstGeom prst="rect">
            <a:avLst/>
          </a:prstGeom>
          <a:noFill/>
        </p:spPr>
        <p:txBody>
          <a:bodyPr wrap="square" rtlCol="0">
            <a:spAutoFit/>
          </a:bodyPr>
          <a:lstStyle/>
          <a:p>
            <a:pPr algn="ctr"/>
            <a:r>
              <a:rPr lang="en-CA" sz="2400" dirty="0"/>
              <a:t>Blue Nova</a:t>
            </a:r>
          </a:p>
        </p:txBody>
      </p:sp>
      <p:sp>
        <p:nvSpPr>
          <p:cNvPr id="15" name="TextBox 14">
            <a:extLst>
              <a:ext uri="{FF2B5EF4-FFF2-40B4-BE49-F238E27FC236}">
                <a16:creationId xmlns:a16="http://schemas.microsoft.com/office/drawing/2014/main" id="{F10B066B-1825-4836-9E99-D258588561B4}"/>
              </a:ext>
            </a:extLst>
          </p:cNvPr>
          <p:cNvSpPr txBox="1"/>
          <p:nvPr/>
        </p:nvSpPr>
        <p:spPr>
          <a:xfrm>
            <a:off x="9131916" y="5600711"/>
            <a:ext cx="2013489" cy="461665"/>
          </a:xfrm>
          <a:prstGeom prst="rect">
            <a:avLst/>
          </a:prstGeom>
          <a:noFill/>
        </p:spPr>
        <p:txBody>
          <a:bodyPr wrap="square" rtlCol="0">
            <a:spAutoFit/>
          </a:bodyPr>
          <a:lstStyle/>
          <a:p>
            <a:pPr algn="ctr"/>
            <a:r>
              <a:rPr lang="en-CA" sz="2400" dirty="0"/>
              <a:t>Green Nova</a:t>
            </a:r>
          </a:p>
        </p:txBody>
      </p:sp>
    </p:spTree>
    <p:extLst>
      <p:ext uri="{BB962C8B-B14F-4D97-AF65-F5344CB8AC3E}">
        <p14:creationId xmlns:p14="http://schemas.microsoft.com/office/powerpoint/2010/main" val="310589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C2E9-1817-4BDF-80F1-D3F9D1850BA8}"/>
              </a:ext>
            </a:extLst>
          </p:cNvPr>
          <p:cNvSpPr>
            <a:spLocks noGrp="1"/>
          </p:cNvSpPr>
          <p:nvPr>
            <p:ph type="title"/>
          </p:nvPr>
        </p:nvSpPr>
        <p:spPr>
          <a:xfrm>
            <a:off x="3820160" y="490053"/>
            <a:ext cx="7818120" cy="1293028"/>
          </a:xfrm>
        </p:spPr>
        <p:txBody>
          <a:bodyPr>
            <a:normAutofit/>
          </a:bodyPr>
          <a:lstStyle/>
          <a:p>
            <a:pPr algn="ctr"/>
            <a:r>
              <a:rPr lang="en-CA" sz="6000" dirty="0"/>
              <a:t>Game plan</a:t>
            </a:r>
          </a:p>
        </p:txBody>
      </p:sp>
      <p:pic>
        <p:nvPicPr>
          <p:cNvPr id="3" name="Picture 2">
            <a:extLst>
              <a:ext uri="{FF2B5EF4-FFF2-40B4-BE49-F238E27FC236}">
                <a16:creationId xmlns:a16="http://schemas.microsoft.com/office/drawing/2014/main" id="{61DEC904-3115-4534-A465-6737074BB721}"/>
              </a:ext>
            </a:extLst>
          </p:cNvPr>
          <p:cNvPicPr>
            <a:picLocks noChangeAspect="1"/>
          </p:cNvPicPr>
          <p:nvPr/>
        </p:nvPicPr>
        <p:blipFill rotWithShape="1">
          <a:blip r:embed="rId3"/>
          <a:srcRect l="2109" t="13194" r="2578" b="9322"/>
          <a:stretch/>
        </p:blipFill>
        <p:spPr>
          <a:xfrm>
            <a:off x="4220628" y="1652135"/>
            <a:ext cx="3750744" cy="1776865"/>
          </a:xfrm>
          <a:prstGeom prst="rect">
            <a:avLst/>
          </a:prstGeom>
        </p:spPr>
      </p:pic>
      <p:pic>
        <p:nvPicPr>
          <p:cNvPr id="4" name="Picture 3">
            <a:extLst>
              <a:ext uri="{FF2B5EF4-FFF2-40B4-BE49-F238E27FC236}">
                <a16:creationId xmlns:a16="http://schemas.microsoft.com/office/drawing/2014/main" id="{B71BD05E-3F41-4107-B423-F897CA924A99}"/>
              </a:ext>
            </a:extLst>
          </p:cNvPr>
          <p:cNvPicPr>
            <a:picLocks noChangeAspect="1"/>
          </p:cNvPicPr>
          <p:nvPr/>
        </p:nvPicPr>
        <p:blipFill rotWithShape="1">
          <a:blip r:embed="rId4"/>
          <a:srcRect l="595" t="14722" r="403" b="7146"/>
          <a:stretch/>
        </p:blipFill>
        <p:spPr>
          <a:xfrm>
            <a:off x="424160" y="3854868"/>
            <a:ext cx="5559389" cy="2376298"/>
          </a:xfrm>
          <a:prstGeom prst="rect">
            <a:avLst/>
          </a:prstGeom>
        </p:spPr>
      </p:pic>
      <p:pic>
        <p:nvPicPr>
          <p:cNvPr id="5" name="Picture 4">
            <a:extLst>
              <a:ext uri="{FF2B5EF4-FFF2-40B4-BE49-F238E27FC236}">
                <a16:creationId xmlns:a16="http://schemas.microsoft.com/office/drawing/2014/main" id="{DF1694CE-DBD0-4C14-9460-40D9329BEEE9}"/>
              </a:ext>
            </a:extLst>
          </p:cNvPr>
          <p:cNvPicPr>
            <a:picLocks noChangeAspect="1"/>
          </p:cNvPicPr>
          <p:nvPr/>
        </p:nvPicPr>
        <p:blipFill rotWithShape="1">
          <a:blip r:embed="rId5"/>
          <a:srcRect l="1" t="13889" r="735" b="9322"/>
          <a:stretch/>
        </p:blipFill>
        <p:spPr>
          <a:xfrm>
            <a:off x="6594385" y="3854868"/>
            <a:ext cx="5173455" cy="2376298"/>
          </a:xfrm>
          <a:prstGeom prst="rect">
            <a:avLst/>
          </a:prstGeom>
        </p:spPr>
      </p:pic>
      <p:sp>
        <p:nvSpPr>
          <p:cNvPr id="9" name="TextBox 8">
            <a:extLst>
              <a:ext uri="{FF2B5EF4-FFF2-40B4-BE49-F238E27FC236}">
                <a16:creationId xmlns:a16="http://schemas.microsoft.com/office/drawing/2014/main" id="{A71303ED-9031-42A0-ACE2-A574D85E2222}"/>
              </a:ext>
            </a:extLst>
          </p:cNvPr>
          <p:cNvSpPr txBox="1"/>
          <p:nvPr/>
        </p:nvSpPr>
        <p:spPr>
          <a:xfrm>
            <a:off x="5300067" y="3429000"/>
            <a:ext cx="1591866" cy="369332"/>
          </a:xfrm>
          <a:prstGeom prst="rect">
            <a:avLst/>
          </a:prstGeom>
          <a:noFill/>
        </p:spPr>
        <p:txBody>
          <a:bodyPr wrap="square" rtlCol="0">
            <a:spAutoFit/>
          </a:bodyPr>
          <a:lstStyle/>
          <a:p>
            <a:pPr algn="ctr"/>
            <a:r>
              <a:rPr lang="en-CA" dirty="0"/>
              <a:t>Begin Game</a:t>
            </a:r>
          </a:p>
        </p:txBody>
      </p:sp>
      <p:sp>
        <p:nvSpPr>
          <p:cNvPr id="10" name="TextBox 9">
            <a:extLst>
              <a:ext uri="{FF2B5EF4-FFF2-40B4-BE49-F238E27FC236}">
                <a16:creationId xmlns:a16="http://schemas.microsoft.com/office/drawing/2014/main" id="{AB540545-A485-4B0D-907C-0FB77FC97E41}"/>
              </a:ext>
            </a:extLst>
          </p:cNvPr>
          <p:cNvSpPr txBox="1"/>
          <p:nvPr/>
        </p:nvSpPr>
        <p:spPr>
          <a:xfrm>
            <a:off x="2114463" y="6367947"/>
            <a:ext cx="1591866" cy="369332"/>
          </a:xfrm>
          <a:prstGeom prst="rect">
            <a:avLst/>
          </a:prstGeom>
          <a:noFill/>
        </p:spPr>
        <p:txBody>
          <a:bodyPr wrap="square" rtlCol="0">
            <a:spAutoFit/>
          </a:bodyPr>
          <a:lstStyle/>
          <a:p>
            <a:pPr algn="ctr"/>
            <a:r>
              <a:rPr lang="en-CA" dirty="0"/>
              <a:t>Game Lost</a:t>
            </a:r>
          </a:p>
        </p:txBody>
      </p:sp>
      <p:sp>
        <p:nvSpPr>
          <p:cNvPr id="11" name="TextBox 10">
            <a:extLst>
              <a:ext uri="{FF2B5EF4-FFF2-40B4-BE49-F238E27FC236}">
                <a16:creationId xmlns:a16="http://schemas.microsoft.com/office/drawing/2014/main" id="{DB41FD42-23A1-4109-9FA2-AC8C017B661E}"/>
              </a:ext>
            </a:extLst>
          </p:cNvPr>
          <p:cNvSpPr txBox="1"/>
          <p:nvPr/>
        </p:nvSpPr>
        <p:spPr>
          <a:xfrm>
            <a:off x="8385179" y="6367947"/>
            <a:ext cx="1591866" cy="369332"/>
          </a:xfrm>
          <a:prstGeom prst="rect">
            <a:avLst/>
          </a:prstGeom>
          <a:noFill/>
        </p:spPr>
        <p:txBody>
          <a:bodyPr wrap="square" rtlCol="0">
            <a:spAutoFit/>
          </a:bodyPr>
          <a:lstStyle/>
          <a:p>
            <a:pPr algn="ctr"/>
            <a:r>
              <a:rPr lang="en-CA" dirty="0"/>
              <a:t>Game Won</a:t>
            </a:r>
          </a:p>
        </p:txBody>
      </p:sp>
    </p:spTree>
    <p:extLst>
      <p:ext uri="{BB962C8B-B14F-4D97-AF65-F5344CB8AC3E}">
        <p14:creationId xmlns:p14="http://schemas.microsoft.com/office/powerpoint/2010/main" val="3716718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C2E9-1817-4BDF-80F1-D3F9D1850BA8}"/>
              </a:ext>
            </a:extLst>
          </p:cNvPr>
          <p:cNvSpPr>
            <a:spLocks noGrp="1"/>
          </p:cNvSpPr>
          <p:nvPr>
            <p:ph type="title"/>
          </p:nvPr>
        </p:nvSpPr>
        <p:spPr>
          <a:xfrm>
            <a:off x="2915920" y="499578"/>
            <a:ext cx="9428480" cy="1293028"/>
          </a:xfrm>
        </p:spPr>
        <p:txBody>
          <a:bodyPr>
            <a:normAutofit fontScale="90000"/>
          </a:bodyPr>
          <a:lstStyle/>
          <a:p>
            <a:pPr algn="ctr"/>
            <a:r>
              <a:rPr lang="en-CA" sz="6000" dirty="0"/>
              <a:t>Game PLAY INSTRUCTIONS</a:t>
            </a:r>
          </a:p>
        </p:txBody>
      </p:sp>
      <p:sp>
        <p:nvSpPr>
          <p:cNvPr id="3" name="Content Placeholder 2">
            <a:extLst>
              <a:ext uri="{FF2B5EF4-FFF2-40B4-BE49-F238E27FC236}">
                <a16:creationId xmlns:a16="http://schemas.microsoft.com/office/drawing/2014/main" id="{AD259E66-8118-45D1-AC04-83D520592C24}"/>
              </a:ext>
            </a:extLst>
          </p:cNvPr>
          <p:cNvSpPr>
            <a:spLocks noGrp="1"/>
          </p:cNvSpPr>
          <p:nvPr>
            <p:ph idx="1"/>
          </p:nvPr>
        </p:nvSpPr>
        <p:spPr>
          <a:xfrm>
            <a:off x="0" y="2581742"/>
            <a:ext cx="12192000" cy="3533308"/>
          </a:xfrm>
        </p:spPr>
        <p:txBody>
          <a:bodyPr>
            <a:normAutofit/>
          </a:bodyPr>
          <a:lstStyle/>
          <a:p>
            <a:pPr marL="0" indent="0" algn="ctr">
              <a:lnSpc>
                <a:spcPct val="100000"/>
              </a:lnSpc>
              <a:buNone/>
            </a:pPr>
            <a:r>
              <a:rPr lang="en-CA" sz="2400" dirty="0"/>
              <a:t>Key things to remember:</a:t>
            </a:r>
          </a:p>
          <a:p>
            <a:pPr marL="0" indent="0" algn="ctr">
              <a:lnSpc>
                <a:spcPct val="100000"/>
              </a:lnSpc>
              <a:buNone/>
            </a:pPr>
            <a:endParaRPr lang="en-CA" sz="2400" dirty="0"/>
          </a:p>
          <a:p>
            <a:pPr marL="0" indent="0" algn="ctr">
              <a:lnSpc>
                <a:spcPct val="100000"/>
              </a:lnSpc>
              <a:buNone/>
            </a:pPr>
            <a:r>
              <a:rPr lang="en-CA" sz="2400" dirty="0"/>
              <a:t>Nova can fly – up, down, left, and right</a:t>
            </a:r>
          </a:p>
          <a:p>
            <a:pPr marL="0" indent="0" algn="ctr">
              <a:lnSpc>
                <a:spcPct val="100000"/>
              </a:lnSpc>
              <a:buNone/>
            </a:pPr>
            <a:r>
              <a:rPr lang="en-CA" sz="2400" dirty="0"/>
              <a:t>Nova can shoot bullets of different colors and powers</a:t>
            </a:r>
          </a:p>
          <a:p>
            <a:pPr marL="0" indent="0" algn="ctr">
              <a:lnSpc>
                <a:spcPct val="100000"/>
              </a:lnSpc>
              <a:buNone/>
            </a:pPr>
            <a:r>
              <a:rPr lang="en-CA" sz="2400" dirty="0"/>
              <a:t>Nova earns points with each bot that he hits</a:t>
            </a:r>
          </a:p>
          <a:p>
            <a:pPr marL="0" indent="0" algn="ctr">
              <a:lnSpc>
                <a:spcPct val="100000"/>
              </a:lnSpc>
              <a:buNone/>
            </a:pPr>
            <a:r>
              <a:rPr lang="en-CA" sz="2400" dirty="0"/>
              <a:t>There is a limited time to help Nova, or else you lose the game!</a:t>
            </a:r>
          </a:p>
        </p:txBody>
      </p:sp>
    </p:spTree>
    <p:extLst>
      <p:ext uri="{BB962C8B-B14F-4D97-AF65-F5344CB8AC3E}">
        <p14:creationId xmlns:p14="http://schemas.microsoft.com/office/powerpoint/2010/main" val="320757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C2E9-1817-4BDF-80F1-D3F9D1850BA8}"/>
              </a:ext>
            </a:extLst>
          </p:cNvPr>
          <p:cNvSpPr>
            <a:spLocks noGrp="1"/>
          </p:cNvSpPr>
          <p:nvPr>
            <p:ph type="title"/>
          </p:nvPr>
        </p:nvSpPr>
        <p:spPr>
          <a:xfrm>
            <a:off x="2915920" y="499578"/>
            <a:ext cx="9428480" cy="1293028"/>
          </a:xfrm>
        </p:spPr>
        <p:txBody>
          <a:bodyPr>
            <a:normAutofit fontScale="90000"/>
          </a:bodyPr>
          <a:lstStyle/>
          <a:p>
            <a:pPr algn="ctr"/>
            <a:r>
              <a:rPr lang="en-CA" sz="6000" dirty="0"/>
              <a:t>Game PLAY INSTRUCTIONS</a:t>
            </a:r>
          </a:p>
        </p:txBody>
      </p:sp>
      <p:pic>
        <p:nvPicPr>
          <p:cNvPr id="5" name="Content Placeholder 4">
            <a:extLst>
              <a:ext uri="{FF2B5EF4-FFF2-40B4-BE49-F238E27FC236}">
                <a16:creationId xmlns:a16="http://schemas.microsoft.com/office/drawing/2014/main" id="{8C3B98FF-4710-4B3F-8FDB-57F3611FDA54}"/>
              </a:ext>
            </a:extLst>
          </p:cNvPr>
          <p:cNvPicPr>
            <a:picLocks noGrp="1" noChangeAspect="1"/>
          </p:cNvPicPr>
          <p:nvPr>
            <p:ph idx="1"/>
          </p:nvPr>
        </p:nvPicPr>
        <p:blipFill rotWithShape="1">
          <a:blip r:embed="rId3"/>
          <a:srcRect l="35175" t="50674" r="34636" b="18329"/>
          <a:stretch/>
        </p:blipFill>
        <p:spPr>
          <a:xfrm>
            <a:off x="1339321" y="4616540"/>
            <a:ext cx="1066800" cy="1095375"/>
          </a:xfrm>
        </p:spPr>
      </p:pic>
      <p:pic>
        <p:nvPicPr>
          <p:cNvPr id="6" name="Content Placeholder 4">
            <a:extLst>
              <a:ext uri="{FF2B5EF4-FFF2-40B4-BE49-F238E27FC236}">
                <a16:creationId xmlns:a16="http://schemas.microsoft.com/office/drawing/2014/main" id="{487F6B51-89C3-4569-A04A-6DEFDB04FBD7}"/>
              </a:ext>
            </a:extLst>
          </p:cNvPr>
          <p:cNvPicPr>
            <a:picLocks noChangeAspect="1"/>
          </p:cNvPicPr>
          <p:nvPr/>
        </p:nvPicPr>
        <p:blipFill rotWithShape="1">
          <a:blip r:embed="rId3"/>
          <a:srcRect l="34636" t="18329" r="34367" b="50943"/>
          <a:stretch/>
        </p:blipFill>
        <p:spPr>
          <a:xfrm>
            <a:off x="1325033" y="2209799"/>
            <a:ext cx="1095376" cy="1085851"/>
          </a:xfrm>
          <a:prstGeom prst="rect">
            <a:avLst/>
          </a:prstGeom>
        </p:spPr>
      </p:pic>
      <p:pic>
        <p:nvPicPr>
          <p:cNvPr id="7" name="Content Placeholder 4">
            <a:extLst>
              <a:ext uri="{FF2B5EF4-FFF2-40B4-BE49-F238E27FC236}">
                <a16:creationId xmlns:a16="http://schemas.microsoft.com/office/drawing/2014/main" id="{B3378F2D-2F66-4978-9D38-A7CF370CDD94}"/>
              </a:ext>
            </a:extLst>
          </p:cNvPr>
          <p:cNvPicPr>
            <a:picLocks noChangeAspect="1"/>
          </p:cNvPicPr>
          <p:nvPr/>
        </p:nvPicPr>
        <p:blipFill rotWithShape="1">
          <a:blip r:embed="rId3"/>
          <a:srcRect l="67744" t="51316" r="885" b="18718"/>
          <a:stretch/>
        </p:blipFill>
        <p:spPr>
          <a:xfrm>
            <a:off x="7123139" y="4611558"/>
            <a:ext cx="1108651" cy="1058953"/>
          </a:xfrm>
          <a:prstGeom prst="rect">
            <a:avLst/>
          </a:prstGeom>
        </p:spPr>
      </p:pic>
      <p:pic>
        <p:nvPicPr>
          <p:cNvPr id="8" name="Content Placeholder 4">
            <a:extLst>
              <a:ext uri="{FF2B5EF4-FFF2-40B4-BE49-F238E27FC236}">
                <a16:creationId xmlns:a16="http://schemas.microsoft.com/office/drawing/2014/main" id="{743BF3CE-3B86-4918-B82E-B07412C63BF4}"/>
              </a:ext>
            </a:extLst>
          </p:cNvPr>
          <p:cNvPicPr>
            <a:picLocks noChangeAspect="1"/>
          </p:cNvPicPr>
          <p:nvPr/>
        </p:nvPicPr>
        <p:blipFill rotWithShape="1">
          <a:blip r:embed="rId3"/>
          <a:srcRect l="1493" t="50000" r="67509" b="19003"/>
          <a:stretch/>
        </p:blipFill>
        <p:spPr>
          <a:xfrm>
            <a:off x="7123138" y="2209799"/>
            <a:ext cx="1095375" cy="1095375"/>
          </a:xfrm>
          <a:prstGeom prst="rect">
            <a:avLst/>
          </a:prstGeom>
        </p:spPr>
      </p:pic>
      <p:sp>
        <p:nvSpPr>
          <p:cNvPr id="9" name="TextBox 8">
            <a:extLst>
              <a:ext uri="{FF2B5EF4-FFF2-40B4-BE49-F238E27FC236}">
                <a16:creationId xmlns:a16="http://schemas.microsoft.com/office/drawing/2014/main" id="{B7FDEDFA-4872-4E70-95B6-916953EFF468}"/>
              </a:ext>
            </a:extLst>
          </p:cNvPr>
          <p:cNvSpPr txBox="1"/>
          <p:nvPr/>
        </p:nvSpPr>
        <p:spPr>
          <a:xfrm>
            <a:off x="2420409" y="2752724"/>
            <a:ext cx="3370791" cy="584775"/>
          </a:xfrm>
          <a:prstGeom prst="rect">
            <a:avLst/>
          </a:prstGeom>
          <a:noFill/>
        </p:spPr>
        <p:txBody>
          <a:bodyPr wrap="square" rtlCol="0">
            <a:spAutoFit/>
          </a:bodyPr>
          <a:lstStyle/>
          <a:p>
            <a:r>
              <a:rPr lang="en-CA" sz="3200" dirty="0"/>
              <a:t>to move up</a:t>
            </a:r>
          </a:p>
        </p:txBody>
      </p:sp>
      <p:sp>
        <p:nvSpPr>
          <p:cNvPr id="11" name="TextBox 10">
            <a:extLst>
              <a:ext uri="{FF2B5EF4-FFF2-40B4-BE49-F238E27FC236}">
                <a16:creationId xmlns:a16="http://schemas.microsoft.com/office/drawing/2014/main" id="{C2A68E1D-7DFD-4A85-A3BE-959CACAC1B8F}"/>
              </a:ext>
            </a:extLst>
          </p:cNvPr>
          <p:cNvSpPr txBox="1"/>
          <p:nvPr/>
        </p:nvSpPr>
        <p:spPr>
          <a:xfrm>
            <a:off x="8239223" y="5164227"/>
            <a:ext cx="3370791" cy="584775"/>
          </a:xfrm>
          <a:prstGeom prst="rect">
            <a:avLst/>
          </a:prstGeom>
          <a:noFill/>
        </p:spPr>
        <p:txBody>
          <a:bodyPr wrap="square" rtlCol="0">
            <a:spAutoFit/>
          </a:bodyPr>
          <a:lstStyle/>
          <a:p>
            <a:r>
              <a:rPr lang="en-CA" sz="3200" dirty="0"/>
              <a:t>to move right</a:t>
            </a:r>
          </a:p>
        </p:txBody>
      </p:sp>
      <p:sp>
        <p:nvSpPr>
          <p:cNvPr id="12" name="TextBox 11">
            <a:extLst>
              <a:ext uri="{FF2B5EF4-FFF2-40B4-BE49-F238E27FC236}">
                <a16:creationId xmlns:a16="http://schemas.microsoft.com/office/drawing/2014/main" id="{DEC86121-0539-4A60-85CA-60CDF2DB543F}"/>
              </a:ext>
            </a:extLst>
          </p:cNvPr>
          <p:cNvSpPr txBox="1"/>
          <p:nvPr/>
        </p:nvSpPr>
        <p:spPr>
          <a:xfrm>
            <a:off x="2406121" y="5164227"/>
            <a:ext cx="3370791" cy="584775"/>
          </a:xfrm>
          <a:prstGeom prst="rect">
            <a:avLst/>
          </a:prstGeom>
          <a:noFill/>
        </p:spPr>
        <p:txBody>
          <a:bodyPr wrap="square" rtlCol="0">
            <a:spAutoFit/>
          </a:bodyPr>
          <a:lstStyle/>
          <a:p>
            <a:r>
              <a:rPr lang="en-CA" sz="3200" dirty="0"/>
              <a:t>to move down</a:t>
            </a:r>
          </a:p>
        </p:txBody>
      </p:sp>
      <p:sp>
        <p:nvSpPr>
          <p:cNvPr id="13" name="TextBox 12">
            <a:extLst>
              <a:ext uri="{FF2B5EF4-FFF2-40B4-BE49-F238E27FC236}">
                <a16:creationId xmlns:a16="http://schemas.microsoft.com/office/drawing/2014/main" id="{B4A7E622-5FD0-48B5-8C44-91BD8DD9FEE2}"/>
              </a:ext>
            </a:extLst>
          </p:cNvPr>
          <p:cNvSpPr txBox="1"/>
          <p:nvPr/>
        </p:nvSpPr>
        <p:spPr>
          <a:xfrm>
            <a:off x="8218513" y="2720399"/>
            <a:ext cx="3370791" cy="584775"/>
          </a:xfrm>
          <a:prstGeom prst="rect">
            <a:avLst/>
          </a:prstGeom>
          <a:noFill/>
        </p:spPr>
        <p:txBody>
          <a:bodyPr wrap="square" rtlCol="0">
            <a:spAutoFit/>
          </a:bodyPr>
          <a:lstStyle/>
          <a:p>
            <a:r>
              <a:rPr lang="en-CA" sz="3200" dirty="0"/>
              <a:t>to move left</a:t>
            </a:r>
          </a:p>
        </p:txBody>
      </p:sp>
    </p:spTree>
    <p:extLst>
      <p:ext uri="{BB962C8B-B14F-4D97-AF65-F5344CB8AC3E}">
        <p14:creationId xmlns:p14="http://schemas.microsoft.com/office/powerpoint/2010/main" val="194322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C2E9-1817-4BDF-80F1-D3F9D1850BA8}"/>
              </a:ext>
            </a:extLst>
          </p:cNvPr>
          <p:cNvSpPr>
            <a:spLocks noGrp="1"/>
          </p:cNvSpPr>
          <p:nvPr>
            <p:ph type="title"/>
          </p:nvPr>
        </p:nvSpPr>
        <p:spPr>
          <a:xfrm>
            <a:off x="2915920" y="499578"/>
            <a:ext cx="9428480" cy="1293028"/>
          </a:xfrm>
        </p:spPr>
        <p:txBody>
          <a:bodyPr>
            <a:normAutofit fontScale="90000"/>
          </a:bodyPr>
          <a:lstStyle/>
          <a:p>
            <a:pPr algn="ctr"/>
            <a:r>
              <a:rPr lang="en-CA" sz="6000" dirty="0"/>
              <a:t>Game PLAY INSTRUCTIONS</a:t>
            </a:r>
          </a:p>
        </p:txBody>
      </p:sp>
      <p:pic>
        <p:nvPicPr>
          <p:cNvPr id="15" name="Picture 14">
            <a:extLst>
              <a:ext uri="{FF2B5EF4-FFF2-40B4-BE49-F238E27FC236}">
                <a16:creationId xmlns:a16="http://schemas.microsoft.com/office/drawing/2014/main" id="{F8FDC358-8DD5-47FA-A544-163B029770C0}"/>
              </a:ext>
            </a:extLst>
          </p:cNvPr>
          <p:cNvPicPr>
            <a:picLocks noChangeAspect="1"/>
          </p:cNvPicPr>
          <p:nvPr/>
        </p:nvPicPr>
        <p:blipFill>
          <a:blip r:embed="rId3"/>
          <a:stretch>
            <a:fillRect/>
          </a:stretch>
        </p:blipFill>
        <p:spPr>
          <a:xfrm>
            <a:off x="907783" y="2203483"/>
            <a:ext cx="2815448" cy="1958941"/>
          </a:xfrm>
          <a:prstGeom prst="rect">
            <a:avLst/>
          </a:prstGeom>
        </p:spPr>
      </p:pic>
      <p:pic>
        <p:nvPicPr>
          <p:cNvPr id="16" name="Picture 15">
            <a:extLst>
              <a:ext uri="{FF2B5EF4-FFF2-40B4-BE49-F238E27FC236}">
                <a16:creationId xmlns:a16="http://schemas.microsoft.com/office/drawing/2014/main" id="{B6262D42-88DA-4C64-8ED8-CC2C491BF810}"/>
              </a:ext>
            </a:extLst>
          </p:cNvPr>
          <p:cNvPicPr>
            <a:picLocks noChangeAspect="1"/>
          </p:cNvPicPr>
          <p:nvPr/>
        </p:nvPicPr>
        <p:blipFill>
          <a:blip r:embed="rId4"/>
          <a:stretch>
            <a:fillRect/>
          </a:stretch>
        </p:blipFill>
        <p:spPr>
          <a:xfrm>
            <a:off x="4718225" y="2203484"/>
            <a:ext cx="2796116" cy="1958941"/>
          </a:xfrm>
          <a:prstGeom prst="rect">
            <a:avLst/>
          </a:prstGeom>
        </p:spPr>
      </p:pic>
      <p:pic>
        <p:nvPicPr>
          <p:cNvPr id="17" name="Picture 16">
            <a:extLst>
              <a:ext uri="{FF2B5EF4-FFF2-40B4-BE49-F238E27FC236}">
                <a16:creationId xmlns:a16="http://schemas.microsoft.com/office/drawing/2014/main" id="{B2B66385-509C-48FE-8B7D-DDF1AC3D5436}"/>
              </a:ext>
            </a:extLst>
          </p:cNvPr>
          <p:cNvPicPr>
            <a:picLocks noChangeAspect="1"/>
          </p:cNvPicPr>
          <p:nvPr/>
        </p:nvPicPr>
        <p:blipFill>
          <a:blip r:embed="rId5"/>
          <a:stretch>
            <a:fillRect/>
          </a:stretch>
        </p:blipFill>
        <p:spPr>
          <a:xfrm>
            <a:off x="8543625" y="2203484"/>
            <a:ext cx="2751208" cy="1958940"/>
          </a:xfrm>
          <a:prstGeom prst="rect">
            <a:avLst/>
          </a:prstGeom>
        </p:spPr>
      </p:pic>
      <p:sp>
        <p:nvSpPr>
          <p:cNvPr id="18" name="TextBox 17">
            <a:extLst>
              <a:ext uri="{FF2B5EF4-FFF2-40B4-BE49-F238E27FC236}">
                <a16:creationId xmlns:a16="http://schemas.microsoft.com/office/drawing/2014/main" id="{6A28667D-48A2-49D4-AD3B-52FAD2C4DE68}"/>
              </a:ext>
            </a:extLst>
          </p:cNvPr>
          <p:cNvSpPr txBox="1"/>
          <p:nvPr/>
        </p:nvSpPr>
        <p:spPr>
          <a:xfrm>
            <a:off x="598857" y="4162425"/>
            <a:ext cx="3412067" cy="369332"/>
          </a:xfrm>
          <a:prstGeom prst="rect">
            <a:avLst/>
          </a:prstGeom>
          <a:noFill/>
        </p:spPr>
        <p:txBody>
          <a:bodyPr wrap="square" rtlCol="0">
            <a:spAutoFit/>
          </a:bodyPr>
          <a:lstStyle/>
          <a:p>
            <a:pPr algn="ctr"/>
            <a:r>
              <a:rPr lang="en-CA" dirty="0"/>
              <a:t>‘</a:t>
            </a:r>
            <a:r>
              <a:rPr lang="en-CA" dirty="0">
                <a:solidFill>
                  <a:srgbClr val="FF0000"/>
                </a:solidFill>
              </a:rPr>
              <a:t>A</a:t>
            </a:r>
            <a:r>
              <a:rPr lang="en-CA" dirty="0"/>
              <a:t>’ key to shoot </a:t>
            </a:r>
            <a:r>
              <a:rPr lang="en-CA" dirty="0">
                <a:solidFill>
                  <a:srgbClr val="FF0000"/>
                </a:solidFill>
              </a:rPr>
              <a:t>Red</a:t>
            </a:r>
            <a:r>
              <a:rPr lang="en-CA" dirty="0"/>
              <a:t> Bullets </a:t>
            </a:r>
          </a:p>
        </p:txBody>
      </p:sp>
      <p:sp>
        <p:nvSpPr>
          <p:cNvPr id="19" name="TextBox 18">
            <a:extLst>
              <a:ext uri="{FF2B5EF4-FFF2-40B4-BE49-F238E27FC236}">
                <a16:creationId xmlns:a16="http://schemas.microsoft.com/office/drawing/2014/main" id="{60E8324D-0E70-4E9E-BA77-6A3ADFCE08AA}"/>
              </a:ext>
            </a:extLst>
          </p:cNvPr>
          <p:cNvSpPr txBox="1"/>
          <p:nvPr/>
        </p:nvSpPr>
        <p:spPr>
          <a:xfrm>
            <a:off x="4389966" y="4162425"/>
            <a:ext cx="3412067" cy="369332"/>
          </a:xfrm>
          <a:prstGeom prst="rect">
            <a:avLst/>
          </a:prstGeom>
          <a:noFill/>
        </p:spPr>
        <p:txBody>
          <a:bodyPr wrap="square" rtlCol="0">
            <a:spAutoFit/>
          </a:bodyPr>
          <a:lstStyle/>
          <a:p>
            <a:pPr algn="ctr"/>
            <a:r>
              <a:rPr lang="en-CA" dirty="0"/>
              <a:t>‘</a:t>
            </a:r>
            <a:r>
              <a:rPr lang="en-CA" dirty="0">
                <a:solidFill>
                  <a:srgbClr val="0070C0"/>
                </a:solidFill>
              </a:rPr>
              <a:t>S</a:t>
            </a:r>
            <a:r>
              <a:rPr lang="en-CA" dirty="0"/>
              <a:t>’ key to shoot </a:t>
            </a:r>
            <a:r>
              <a:rPr lang="en-CA" dirty="0">
                <a:solidFill>
                  <a:srgbClr val="0070C0"/>
                </a:solidFill>
              </a:rPr>
              <a:t>Blue</a:t>
            </a:r>
            <a:r>
              <a:rPr lang="en-CA" dirty="0"/>
              <a:t> Bullets </a:t>
            </a:r>
          </a:p>
        </p:txBody>
      </p:sp>
      <p:sp>
        <p:nvSpPr>
          <p:cNvPr id="20" name="TextBox 19">
            <a:extLst>
              <a:ext uri="{FF2B5EF4-FFF2-40B4-BE49-F238E27FC236}">
                <a16:creationId xmlns:a16="http://schemas.microsoft.com/office/drawing/2014/main" id="{AB323B15-9D2F-42B1-A8B0-DFC0E8284C46}"/>
              </a:ext>
            </a:extLst>
          </p:cNvPr>
          <p:cNvSpPr txBox="1"/>
          <p:nvPr/>
        </p:nvSpPr>
        <p:spPr>
          <a:xfrm>
            <a:off x="8181076" y="4162425"/>
            <a:ext cx="3525149" cy="369332"/>
          </a:xfrm>
          <a:prstGeom prst="rect">
            <a:avLst/>
          </a:prstGeom>
          <a:noFill/>
        </p:spPr>
        <p:txBody>
          <a:bodyPr wrap="square" rtlCol="0">
            <a:spAutoFit/>
          </a:bodyPr>
          <a:lstStyle/>
          <a:p>
            <a:pPr algn="ctr"/>
            <a:r>
              <a:rPr lang="en-CA" dirty="0"/>
              <a:t>‘</a:t>
            </a:r>
            <a:r>
              <a:rPr lang="en-CA" dirty="0">
                <a:solidFill>
                  <a:srgbClr val="00B050"/>
                </a:solidFill>
              </a:rPr>
              <a:t>D</a:t>
            </a:r>
            <a:r>
              <a:rPr lang="en-CA" dirty="0"/>
              <a:t>’ key to shoot </a:t>
            </a:r>
            <a:r>
              <a:rPr lang="en-CA" dirty="0">
                <a:solidFill>
                  <a:srgbClr val="00B050"/>
                </a:solidFill>
              </a:rPr>
              <a:t>Green</a:t>
            </a:r>
            <a:r>
              <a:rPr lang="en-CA" dirty="0"/>
              <a:t> Bullets </a:t>
            </a:r>
          </a:p>
        </p:txBody>
      </p:sp>
    </p:spTree>
    <p:extLst>
      <p:ext uri="{BB962C8B-B14F-4D97-AF65-F5344CB8AC3E}">
        <p14:creationId xmlns:p14="http://schemas.microsoft.com/office/powerpoint/2010/main" val="2131874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C2E9-1817-4BDF-80F1-D3F9D1850BA8}"/>
              </a:ext>
            </a:extLst>
          </p:cNvPr>
          <p:cNvSpPr>
            <a:spLocks noGrp="1"/>
          </p:cNvSpPr>
          <p:nvPr>
            <p:ph type="title"/>
          </p:nvPr>
        </p:nvSpPr>
        <p:spPr>
          <a:xfrm>
            <a:off x="3820160" y="490053"/>
            <a:ext cx="7818120" cy="1293028"/>
          </a:xfrm>
        </p:spPr>
        <p:txBody>
          <a:bodyPr>
            <a:normAutofit/>
          </a:bodyPr>
          <a:lstStyle/>
          <a:p>
            <a:pPr algn="ctr"/>
            <a:r>
              <a:rPr lang="en-CA" sz="6000" dirty="0"/>
              <a:t>Lessons Learned</a:t>
            </a:r>
          </a:p>
        </p:txBody>
      </p:sp>
      <p:sp>
        <p:nvSpPr>
          <p:cNvPr id="3" name="Content Placeholder 2">
            <a:extLst>
              <a:ext uri="{FF2B5EF4-FFF2-40B4-BE49-F238E27FC236}">
                <a16:creationId xmlns:a16="http://schemas.microsoft.com/office/drawing/2014/main" id="{AD259E66-8118-45D1-AC04-83D520592C24}"/>
              </a:ext>
            </a:extLst>
          </p:cNvPr>
          <p:cNvSpPr>
            <a:spLocks noGrp="1"/>
          </p:cNvSpPr>
          <p:nvPr>
            <p:ph idx="1"/>
          </p:nvPr>
        </p:nvSpPr>
        <p:spPr>
          <a:xfrm>
            <a:off x="0" y="2101214"/>
            <a:ext cx="12192000" cy="4266733"/>
          </a:xfrm>
        </p:spPr>
        <p:txBody>
          <a:bodyPr>
            <a:normAutofit/>
          </a:bodyPr>
          <a:lstStyle/>
          <a:p>
            <a:pPr marL="0" indent="0" algn="ctr">
              <a:buNone/>
            </a:pPr>
            <a:r>
              <a:rPr lang="en-CA" dirty="0"/>
              <a:t>We spent a lot of time in creating the game’s art, instead of focusing on its functioning as we later realized that the actual game play and its interaction with the player is always more important and necessary than the game art. </a:t>
            </a:r>
          </a:p>
          <a:p>
            <a:pPr marL="0" indent="0" algn="ctr">
              <a:buNone/>
            </a:pPr>
            <a:endParaRPr lang="en-CA" dirty="0"/>
          </a:p>
          <a:p>
            <a:pPr marL="0" indent="0" algn="ctr">
              <a:buNone/>
            </a:pPr>
            <a:r>
              <a:rPr lang="en-CA" dirty="0"/>
              <a:t>Similarly, we put more effort towards fulfilling the basic requirements of the project, rather than putting creative thinking in the front seat for the better outcome of our project.</a:t>
            </a:r>
          </a:p>
          <a:p>
            <a:pPr marL="0" indent="0" algn="ctr">
              <a:buNone/>
            </a:pPr>
            <a:r>
              <a:rPr lang="en-CA" dirty="0"/>
              <a:t> </a:t>
            </a:r>
          </a:p>
          <a:p>
            <a:pPr marL="0" indent="0" algn="ctr">
              <a:buNone/>
            </a:pPr>
            <a:r>
              <a:rPr lang="en-CA" dirty="0"/>
              <a:t>Lastly, we learned that we should have the documented the design and the features of the game side by side, because that would have eased the process of representation in the later stages of the game.</a:t>
            </a:r>
          </a:p>
        </p:txBody>
      </p:sp>
    </p:spTree>
    <p:extLst>
      <p:ext uri="{BB962C8B-B14F-4D97-AF65-F5344CB8AC3E}">
        <p14:creationId xmlns:p14="http://schemas.microsoft.com/office/powerpoint/2010/main" val="2685026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C2E9-1817-4BDF-80F1-D3F9D1850BA8}"/>
              </a:ext>
            </a:extLst>
          </p:cNvPr>
          <p:cNvSpPr>
            <a:spLocks noGrp="1"/>
          </p:cNvSpPr>
          <p:nvPr>
            <p:ph type="title"/>
          </p:nvPr>
        </p:nvSpPr>
        <p:spPr>
          <a:xfrm>
            <a:off x="3820160" y="490053"/>
            <a:ext cx="7818120" cy="1293028"/>
          </a:xfrm>
        </p:spPr>
        <p:txBody>
          <a:bodyPr>
            <a:normAutofit/>
          </a:bodyPr>
          <a:lstStyle/>
          <a:p>
            <a:pPr algn="ctr"/>
            <a:r>
              <a:rPr lang="en-CA" sz="6000" dirty="0"/>
              <a:t>Future Possibilities</a:t>
            </a:r>
          </a:p>
        </p:txBody>
      </p:sp>
      <p:sp>
        <p:nvSpPr>
          <p:cNvPr id="3" name="Content Placeholder 2">
            <a:extLst>
              <a:ext uri="{FF2B5EF4-FFF2-40B4-BE49-F238E27FC236}">
                <a16:creationId xmlns:a16="http://schemas.microsoft.com/office/drawing/2014/main" id="{AD259E66-8118-45D1-AC04-83D520592C24}"/>
              </a:ext>
            </a:extLst>
          </p:cNvPr>
          <p:cNvSpPr>
            <a:spLocks noGrp="1"/>
          </p:cNvSpPr>
          <p:nvPr>
            <p:ph idx="1"/>
          </p:nvPr>
        </p:nvSpPr>
        <p:spPr>
          <a:xfrm>
            <a:off x="0" y="2134067"/>
            <a:ext cx="12192000" cy="3914308"/>
          </a:xfrm>
        </p:spPr>
        <p:txBody>
          <a:bodyPr>
            <a:normAutofit/>
          </a:bodyPr>
          <a:lstStyle/>
          <a:p>
            <a:pPr marL="0" indent="0" algn="ctr">
              <a:lnSpc>
                <a:spcPct val="100000"/>
              </a:lnSpc>
              <a:buNone/>
            </a:pPr>
            <a:r>
              <a:rPr lang="en-CA" i="1" dirty="0"/>
              <a:t>Enemies</a:t>
            </a:r>
            <a:r>
              <a:rPr lang="en-CA" dirty="0"/>
              <a:t>: Enemies would also be able to shoot, they would be more stronger and more bullets would be required to kill the enemies.</a:t>
            </a:r>
          </a:p>
          <a:p>
            <a:pPr marL="0" indent="0" algn="ctr">
              <a:lnSpc>
                <a:spcPct val="100000"/>
              </a:lnSpc>
              <a:buNone/>
            </a:pPr>
            <a:endParaRPr lang="en-CA" dirty="0"/>
          </a:p>
          <a:p>
            <a:pPr marL="0" indent="0" algn="ctr">
              <a:lnSpc>
                <a:spcPct val="100000"/>
              </a:lnSpc>
              <a:buNone/>
            </a:pPr>
            <a:r>
              <a:rPr lang="en-CA" i="1" dirty="0"/>
              <a:t>Boss</a:t>
            </a:r>
            <a:r>
              <a:rPr lang="en-CA" dirty="0"/>
              <a:t>: Boss, in the second level can be killed by different bullets right now; but we would like to make it stronger per level, in such a way that the player would have to kill the boss using multiple bullets that too of different colors and powers.</a:t>
            </a:r>
          </a:p>
          <a:p>
            <a:pPr marL="0" indent="0" algn="ctr">
              <a:lnSpc>
                <a:spcPct val="100000"/>
              </a:lnSpc>
              <a:buNone/>
            </a:pPr>
            <a:endParaRPr lang="en-CA" dirty="0"/>
          </a:p>
          <a:p>
            <a:pPr marL="0" indent="0" algn="ctr">
              <a:lnSpc>
                <a:spcPct val="100000"/>
              </a:lnSpc>
              <a:buNone/>
            </a:pPr>
            <a:r>
              <a:rPr lang="en-CA" i="1" dirty="0"/>
              <a:t>Levels</a:t>
            </a:r>
            <a:r>
              <a:rPr lang="en-CA" dirty="0"/>
              <a:t>: We would want to add a third level where the enemies would spawn from any location, that is in front or back or the left or the right of the player.</a:t>
            </a:r>
            <a:endParaRPr lang="en-CA" sz="2400" dirty="0"/>
          </a:p>
        </p:txBody>
      </p:sp>
    </p:spTree>
    <p:extLst>
      <p:ext uri="{BB962C8B-B14F-4D97-AF65-F5344CB8AC3E}">
        <p14:creationId xmlns:p14="http://schemas.microsoft.com/office/powerpoint/2010/main" val="303747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C2E9-1817-4BDF-80F1-D3F9D1850BA8}"/>
              </a:ext>
            </a:extLst>
          </p:cNvPr>
          <p:cNvSpPr>
            <a:spLocks noGrp="1"/>
          </p:cNvSpPr>
          <p:nvPr>
            <p:ph type="title"/>
          </p:nvPr>
        </p:nvSpPr>
        <p:spPr>
          <a:xfrm>
            <a:off x="3820160" y="490053"/>
            <a:ext cx="7818120" cy="1293028"/>
          </a:xfrm>
        </p:spPr>
        <p:txBody>
          <a:bodyPr>
            <a:normAutofit/>
          </a:bodyPr>
          <a:lstStyle/>
          <a:p>
            <a:pPr algn="ctr"/>
            <a:r>
              <a:rPr lang="en-CA" sz="6000" dirty="0"/>
              <a:t>Future Possibilities</a:t>
            </a:r>
          </a:p>
        </p:txBody>
      </p:sp>
      <p:sp>
        <p:nvSpPr>
          <p:cNvPr id="3" name="Content Placeholder 2">
            <a:extLst>
              <a:ext uri="{FF2B5EF4-FFF2-40B4-BE49-F238E27FC236}">
                <a16:creationId xmlns:a16="http://schemas.microsoft.com/office/drawing/2014/main" id="{AD259E66-8118-45D1-AC04-83D520592C24}"/>
              </a:ext>
            </a:extLst>
          </p:cNvPr>
          <p:cNvSpPr>
            <a:spLocks noGrp="1"/>
          </p:cNvSpPr>
          <p:nvPr>
            <p:ph idx="1"/>
          </p:nvPr>
        </p:nvSpPr>
        <p:spPr>
          <a:xfrm>
            <a:off x="0" y="2134067"/>
            <a:ext cx="12192000" cy="3914308"/>
          </a:xfrm>
        </p:spPr>
        <p:txBody>
          <a:bodyPr>
            <a:normAutofit/>
          </a:bodyPr>
          <a:lstStyle/>
          <a:p>
            <a:pPr marL="0" indent="0" algn="ctr">
              <a:lnSpc>
                <a:spcPct val="100000"/>
              </a:lnSpc>
              <a:buNone/>
            </a:pPr>
            <a:r>
              <a:rPr lang="en-CA" i="1" dirty="0"/>
              <a:t>Power-ups</a:t>
            </a:r>
            <a:r>
              <a:rPr lang="en-CA" dirty="0"/>
              <a:t>: There are several types of power-ups that we would like to add in the gameplay, when the player would earn a specific score/number of points; such as the ability to shoot multiple bullets at once or increase in the speed of the player. </a:t>
            </a:r>
          </a:p>
          <a:p>
            <a:pPr marL="0" indent="0" algn="ctr">
              <a:lnSpc>
                <a:spcPct val="100000"/>
              </a:lnSpc>
              <a:buNone/>
            </a:pPr>
            <a:endParaRPr lang="en-CA" sz="2400" dirty="0"/>
          </a:p>
          <a:p>
            <a:pPr marL="0" indent="0" algn="ctr">
              <a:lnSpc>
                <a:spcPct val="100000"/>
              </a:lnSpc>
              <a:buNone/>
            </a:pPr>
            <a:r>
              <a:rPr lang="en-CA" i="1" dirty="0"/>
              <a:t>Jetpack</a:t>
            </a:r>
            <a:r>
              <a:rPr lang="en-CA" dirty="0"/>
              <a:t>: The jetpack would be the most powerful feature for the player in the game. The jetpack would be placed on the player’s back with a fire animation underneath it that would help the player fly/jump high when wanted, in addition to the increased speed of the player.</a:t>
            </a:r>
            <a:endParaRPr lang="en-CA" sz="2400" dirty="0"/>
          </a:p>
        </p:txBody>
      </p:sp>
    </p:spTree>
    <p:extLst>
      <p:ext uri="{BB962C8B-B14F-4D97-AF65-F5344CB8AC3E}">
        <p14:creationId xmlns:p14="http://schemas.microsoft.com/office/powerpoint/2010/main" val="89719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BE5E3-4F79-44D1-BA1C-7B08A369B8C7}"/>
              </a:ext>
            </a:extLst>
          </p:cNvPr>
          <p:cNvSpPr>
            <a:spLocks noGrp="1"/>
          </p:cNvSpPr>
          <p:nvPr>
            <p:ph type="title"/>
          </p:nvPr>
        </p:nvSpPr>
        <p:spPr>
          <a:xfrm>
            <a:off x="4065973" y="639316"/>
            <a:ext cx="7440227" cy="1293028"/>
          </a:xfrm>
        </p:spPr>
        <p:txBody>
          <a:bodyPr>
            <a:normAutofit/>
          </a:bodyPr>
          <a:lstStyle/>
          <a:p>
            <a:pPr algn="ctr"/>
            <a:r>
              <a:rPr lang="en-CA" sz="6000" dirty="0"/>
              <a:t>Team members</a:t>
            </a:r>
          </a:p>
        </p:txBody>
      </p:sp>
      <p:sp>
        <p:nvSpPr>
          <p:cNvPr id="3" name="Content Placeholder 2">
            <a:extLst>
              <a:ext uri="{FF2B5EF4-FFF2-40B4-BE49-F238E27FC236}">
                <a16:creationId xmlns:a16="http://schemas.microsoft.com/office/drawing/2014/main" id="{14BC67E4-D948-4F44-90DC-A99FD355F05A}"/>
              </a:ext>
            </a:extLst>
          </p:cNvPr>
          <p:cNvSpPr>
            <a:spLocks noGrp="1"/>
          </p:cNvSpPr>
          <p:nvPr>
            <p:ph sz="half" idx="1"/>
          </p:nvPr>
        </p:nvSpPr>
        <p:spPr>
          <a:xfrm>
            <a:off x="685800" y="1932343"/>
            <a:ext cx="5334000" cy="4123679"/>
          </a:xfrm>
        </p:spPr>
        <p:txBody>
          <a:bodyPr/>
          <a:lstStyle/>
          <a:p>
            <a:r>
              <a:rPr lang="en-CA" dirty="0"/>
              <a:t>BHASKAR SHARMA</a:t>
            </a:r>
          </a:p>
          <a:p>
            <a:pPr marL="0" indent="0">
              <a:buNone/>
            </a:pPr>
            <a:r>
              <a:rPr lang="en-CA" dirty="0">
                <a:latin typeface="Tekton Pro" panose="020F0603020208020904" pitchFamily="34" charset="0"/>
              </a:rPr>
              <a:t>QA tester; Producer/ Project manager; Art Designer</a:t>
            </a:r>
          </a:p>
          <a:p>
            <a:pPr marL="0" indent="0">
              <a:buNone/>
            </a:pPr>
            <a:endParaRPr lang="en-CA" dirty="0"/>
          </a:p>
        </p:txBody>
      </p:sp>
      <p:sp>
        <p:nvSpPr>
          <p:cNvPr id="4" name="Content Placeholder 3">
            <a:extLst>
              <a:ext uri="{FF2B5EF4-FFF2-40B4-BE49-F238E27FC236}">
                <a16:creationId xmlns:a16="http://schemas.microsoft.com/office/drawing/2014/main" id="{A72BD470-78E1-472F-ABDE-4AFEF8178BAF}"/>
              </a:ext>
            </a:extLst>
          </p:cNvPr>
          <p:cNvSpPr>
            <a:spLocks noGrp="1"/>
          </p:cNvSpPr>
          <p:nvPr>
            <p:ph sz="half" idx="2"/>
          </p:nvPr>
        </p:nvSpPr>
        <p:spPr>
          <a:xfrm>
            <a:off x="6172200" y="1932343"/>
            <a:ext cx="5334000" cy="4123679"/>
          </a:xfrm>
        </p:spPr>
        <p:txBody>
          <a:bodyPr/>
          <a:lstStyle/>
          <a:p>
            <a:r>
              <a:rPr lang="en-CA" dirty="0"/>
              <a:t>SHAHIDRAJA RAJ</a:t>
            </a:r>
          </a:p>
          <a:p>
            <a:pPr marL="0" indent="0">
              <a:buNone/>
            </a:pPr>
            <a:r>
              <a:rPr lang="en-CA" dirty="0">
                <a:latin typeface="Tekton Pro" panose="020F0603020208020904" pitchFamily="34" charset="0"/>
              </a:rPr>
              <a:t>Software engineer, Game designer</a:t>
            </a:r>
          </a:p>
          <a:p>
            <a:pPr marL="0" indent="0">
              <a:buNone/>
            </a:pPr>
            <a:endParaRPr lang="en-CA" dirty="0"/>
          </a:p>
        </p:txBody>
      </p:sp>
      <p:pic>
        <p:nvPicPr>
          <p:cNvPr id="6" name="Picture 5">
            <a:extLst>
              <a:ext uri="{FF2B5EF4-FFF2-40B4-BE49-F238E27FC236}">
                <a16:creationId xmlns:a16="http://schemas.microsoft.com/office/drawing/2014/main" id="{47E9C267-FCA0-4625-AC73-217D90200D1C}"/>
              </a:ext>
            </a:extLst>
          </p:cNvPr>
          <p:cNvPicPr>
            <a:picLocks noChangeAspect="1"/>
          </p:cNvPicPr>
          <p:nvPr/>
        </p:nvPicPr>
        <p:blipFill>
          <a:blip r:embed="rId2"/>
          <a:stretch>
            <a:fillRect/>
          </a:stretch>
        </p:blipFill>
        <p:spPr>
          <a:xfrm>
            <a:off x="2065764" y="3089378"/>
            <a:ext cx="2574071" cy="2970810"/>
          </a:xfrm>
          <a:prstGeom prst="rect">
            <a:avLst/>
          </a:prstGeom>
        </p:spPr>
      </p:pic>
      <p:pic>
        <p:nvPicPr>
          <p:cNvPr id="7" name="Picture 6">
            <a:extLst>
              <a:ext uri="{FF2B5EF4-FFF2-40B4-BE49-F238E27FC236}">
                <a16:creationId xmlns:a16="http://schemas.microsoft.com/office/drawing/2014/main" id="{19C58072-BE6F-43DA-A3F6-010A74B52246}"/>
              </a:ext>
            </a:extLst>
          </p:cNvPr>
          <p:cNvPicPr>
            <a:picLocks noChangeAspect="1"/>
          </p:cNvPicPr>
          <p:nvPr/>
        </p:nvPicPr>
        <p:blipFill>
          <a:blip r:embed="rId3"/>
          <a:stretch>
            <a:fillRect/>
          </a:stretch>
        </p:blipFill>
        <p:spPr>
          <a:xfrm>
            <a:off x="7520904" y="3037180"/>
            <a:ext cx="2456215" cy="3018842"/>
          </a:xfrm>
          <a:prstGeom prst="rect">
            <a:avLst/>
          </a:prstGeom>
        </p:spPr>
      </p:pic>
    </p:spTree>
    <p:extLst>
      <p:ext uri="{BB962C8B-B14F-4D97-AF65-F5344CB8AC3E}">
        <p14:creationId xmlns:p14="http://schemas.microsoft.com/office/powerpoint/2010/main" val="1522670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75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5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75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animEffect transition="in" filter="fade">
                                      <p:cBhvr>
                                        <p:cTn id="25" dur="750"/>
                                        <p:tgtEl>
                                          <p:spTgt spid="4">
                                            <p:txEl>
                                              <p:pRg st="0" end="0"/>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1" end="1"/>
                                            </p:txEl>
                                          </p:spTgt>
                                        </p:tgtEl>
                                        <p:attrNameLst>
                                          <p:attrName>style.visibility</p:attrName>
                                        </p:attrNameLst>
                                      </p:cBhvr>
                                      <p:to>
                                        <p:strVal val="visible"/>
                                      </p:to>
                                    </p:set>
                                    <p:animEffect transition="in" filter="fade">
                                      <p:cBhvr>
                                        <p:cTn id="28" dur="750"/>
                                        <p:tgtEl>
                                          <p:spTgt spid="4">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012F3-C4CB-47CA-9BBB-ABC9CA628EFC}"/>
              </a:ext>
            </a:extLst>
          </p:cNvPr>
          <p:cNvSpPr>
            <a:spLocks noGrp="1"/>
          </p:cNvSpPr>
          <p:nvPr>
            <p:ph type="title"/>
          </p:nvPr>
        </p:nvSpPr>
        <p:spPr>
          <a:xfrm>
            <a:off x="99134" y="2895014"/>
            <a:ext cx="8610600" cy="1293028"/>
          </a:xfrm>
        </p:spPr>
        <p:txBody>
          <a:bodyPr/>
          <a:lstStyle/>
          <a:p>
            <a:r>
              <a:rPr lang="en-CA" dirty="0"/>
              <a:t>DEMO</a:t>
            </a:r>
          </a:p>
        </p:txBody>
      </p:sp>
    </p:spTree>
    <p:extLst>
      <p:ext uri="{BB962C8B-B14F-4D97-AF65-F5344CB8AC3E}">
        <p14:creationId xmlns:p14="http://schemas.microsoft.com/office/powerpoint/2010/main" val="3751477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F1918-A2CE-495E-88CD-FAD7E21ACA1C}"/>
              </a:ext>
            </a:extLst>
          </p:cNvPr>
          <p:cNvSpPr>
            <a:spLocks noGrp="1"/>
          </p:cNvSpPr>
          <p:nvPr>
            <p:ph type="ctrTitle"/>
          </p:nvPr>
        </p:nvSpPr>
        <p:spPr/>
        <p:txBody>
          <a:bodyPr/>
          <a:lstStyle/>
          <a:p>
            <a:r>
              <a:rPr lang="en-CA" dirty="0"/>
              <a:t>Thank You!</a:t>
            </a:r>
          </a:p>
        </p:txBody>
      </p:sp>
    </p:spTree>
    <p:extLst>
      <p:ext uri="{BB962C8B-B14F-4D97-AF65-F5344CB8AC3E}">
        <p14:creationId xmlns:p14="http://schemas.microsoft.com/office/powerpoint/2010/main" val="248498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C2E9-1817-4BDF-80F1-D3F9D1850BA8}"/>
              </a:ext>
            </a:extLst>
          </p:cNvPr>
          <p:cNvSpPr>
            <a:spLocks noGrp="1"/>
          </p:cNvSpPr>
          <p:nvPr>
            <p:ph type="title"/>
          </p:nvPr>
        </p:nvSpPr>
        <p:spPr>
          <a:xfrm>
            <a:off x="3820160" y="490053"/>
            <a:ext cx="7818120" cy="1293028"/>
          </a:xfrm>
        </p:spPr>
        <p:txBody>
          <a:bodyPr>
            <a:normAutofit/>
          </a:bodyPr>
          <a:lstStyle/>
          <a:p>
            <a:pPr algn="ctr"/>
            <a:r>
              <a:rPr lang="en-CA" sz="6000" dirty="0"/>
              <a:t>Game Overview</a:t>
            </a:r>
          </a:p>
        </p:txBody>
      </p:sp>
      <p:sp>
        <p:nvSpPr>
          <p:cNvPr id="3" name="Content Placeholder 2">
            <a:extLst>
              <a:ext uri="{FF2B5EF4-FFF2-40B4-BE49-F238E27FC236}">
                <a16:creationId xmlns:a16="http://schemas.microsoft.com/office/drawing/2014/main" id="{AD259E66-8118-45D1-AC04-83D520592C24}"/>
              </a:ext>
            </a:extLst>
          </p:cNvPr>
          <p:cNvSpPr>
            <a:spLocks noGrp="1"/>
          </p:cNvSpPr>
          <p:nvPr>
            <p:ph idx="1"/>
          </p:nvPr>
        </p:nvSpPr>
        <p:spPr>
          <a:xfrm>
            <a:off x="0" y="1940560"/>
            <a:ext cx="12192000" cy="4632960"/>
          </a:xfrm>
        </p:spPr>
        <p:txBody>
          <a:bodyPr>
            <a:normAutofit/>
          </a:bodyPr>
          <a:lstStyle/>
          <a:p>
            <a:pPr marL="0" indent="0" algn="ctr">
              <a:buNone/>
            </a:pPr>
            <a:r>
              <a:rPr lang="en-CA" sz="2400" dirty="0"/>
              <a:t>Stella Laboratories were in the middle of their long awaited experiments on human beings, for an increased strength in human forms.</a:t>
            </a:r>
          </a:p>
          <a:p>
            <a:pPr marL="0" indent="0" algn="ctr">
              <a:buNone/>
            </a:pPr>
            <a:endParaRPr lang="en-CA" sz="2400" dirty="0"/>
          </a:p>
          <a:p>
            <a:pPr marL="0" indent="0" algn="ctr">
              <a:buNone/>
            </a:pPr>
            <a:r>
              <a:rPr lang="en-CA" sz="2400" dirty="0"/>
              <a:t>This is when the experiment goes wrong on Nova Sirius and he instead turns out to be someone much more stronger than what the scientists were working on.</a:t>
            </a:r>
          </a:p>
          <a:p>
            <a:pPr marL="0" indent="0" algn="ctr">
              <a:buNone/>
            </a:pPr>
            <a:endParaRPr lang="en-CA" sz="2400" dirty="0"/>
          </a:p>
          <a:p>
            <a:pPr marL="0" indent="0" algn="ctr">
              <a:buNone/>
            </a:pPr>
            <a:r>
              <a:rPr lang="en-CA" sz="2400" dirty="0"/>
              <a:t>Now, Nova has discovered his abilities and wants to escape, but when he does so, the alarm goes off… </a:t>
            </a:r>
          </a:p>
        </p:txBody>
      </p:sp>
    </p:spTree>
    <p:extLst>
      <p:ext uri="{BB962C8B-B14F-4D97-AF65-F5344CB8AC3E}">
        <p14:creationId xmlns:p14="http://schemas.microsoft.com/office/powerpoint/2010/main" val="489940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C2E9-1817-4BDF-80F1-D3F9D1850BA8}"/>
              </a:ext>
            </a:extLst>
          </p:cNvPr>
          <p:cNvSpPr>
            <a:spLocks noGrp="1"/>
          </p:cNvSpPr>
          <p:nvPr>
            <p:ph type="title"/>
          </p:nvPr>
        </p:nvSpPr>
        <p:spPr>
          <a:xfrm>
            <a:off x="3820160" y="490053"/>
            <a:ext cx="7818120" cy="1293028"/>
          </a:xfrm>
        </p:spPr>
        <p:txBody>
          <a:bodyPr>
            <a:normAutofit/>
          </a:bodyPr>
          <a:lstStyle/>
          <a:p>
            <a:pPr algn="ctr"/>
            <a:r>
              <a:rPr lang="en-CA" sz="6000" dirty="0"/>
              <a:t>Game Overview</a:t>
            </a:r>
          </a:p>
        </p:txBody>
      </p:sp>
      <p:sp>
        <p:nvSpPr>
          <p:cNvPr id="3" name="Content Placeholder 2">
            <a:extLst>
              <a:ext uri="{FF2B5EF4-FFF2-40B4-BE49-F238E27FC236}">
                <a16:creationId xmlns:a16="http://schemas.microsoft.com/office/drawing/2014/main" id="{AD259E66-8118-45D1-AC04-83D520592C24}"/>
              </a:ext>
            </a:extLst>
          </p:cNvPr>
          <p:cNvSpPr>
            <a:spLocks noGrp="1"/>
          </p:cNvSpPr>
          <p:nvPr>
            <p:ph idx="1"/>
          </p:nvPr>
        </p:nvSpPr>
        <p:spPr>
          <a:xfrm>
            <a:off x="0" y="2225040"/>
            <a:ext cx="12192000" cy="4632960"/>
          </a:xfrm>
        </p:spPr>
        <p:txBody>
          <a:bodyPr>
            <a:normAutofit/>
          </a:bodyPr>
          <a:lstStyle/>
          <a:p>
            <a:pPr marL="0" indent="0" algn="ctr">
              <a:buNone/>
            </a:pPr>
            <a:r>
              <a:rPr lang="en-CA" sz="2400" dirty="0"/>
              <a:t>The game revolves around Nova trying to escape the head scientist’s control.</a:t>
            </a:r>
          </a:p>
          <a:p>
            <a:pPr marL="0" indent="0" algn="ctr">
              <a:buNone/>
            </a:pPr>
            <a:endParaRPr lang="en-CA" sz="2400" dirty="0"/>
          </a:p>
          <a:p>
            <a:pPr marL="0" indent="0" algn="ctr">
              <a:buNone/>
            </a:pPr>
            <a:r>
              <a:rPr lang="en-CA" sz="2400" dirty="0"/>
              <a:t>During this course, we see the scientist attacking Nova in different ways, which he needs to defend making use of all the abilities that he has gained now. </a:t>
            </a:r>
          </a:p>
          <a:p>
            <a:pPr marL="0" indent="0" algn="ctr">
              <a:buNone/>
            </a:pPr>
            <a:endParaRPr lang="en-CA" sz="2400" dirty="0"/>
          </a:p>
          <a:p>
            <a:pPr marL="0" indent="0" algn="ctr">
              <a:buNone/>
            </a:pPr>
            <a:r>
              <a:rPr lang="en-CA" sz="2400" dirty="0"/>
              <a:t>The attacks go in the order of black bots, to the multicolored bots, that Nova can kill only with the respective colored bullets.</a:t>
            </a:r>
          </a:p>
          <a:p>
            <a:pPr marL="0" indent="0" algn="ctr">
              <a:buNone/>
            </a:pPr>
            <a:endParaRPr lang="en-CA" sz="2400" dirty="0"/>
          </a:p>
          <a:p>
            <a:pPr marL="0" indent="0" algn="ctr">
              <a:buNone/>
            </a:pPr>
            <a:r>
              <a:rPr lang="en-CA" sz="2400" dirty="0"/>
              <a:t>We also see that the bots contain the evil scientist’s energy, which keeps decreasing when the scientists releases them.</a:t>
            </a:r>
          </a:p>
        </p:txBody>
      </p:sp>
    </p:spTree>
    <p:extLst>
      <p:ext uri="{BB962C8B-B14F-4D97-AF65-F5344CB8AC3E}">
        <p14:creationId xmlns:p14="http://schemas.microsoft.com/office/powerpoint/2010/main" val="1051585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C2E9-1817-4BDF-80F1-D3F9D1850BA8}"/>
              </a:ext>
            </a:extLst>
          </p:cNvPr>
          <p:cNvSpPr>
            <a:spLocks noGrp="1"/>
          </p:cNvSpPr>
          <p:nvPr>
            <p:ph type="title"/>
          </p:nvPr>
        </p:nvSpPr>
        <p:spPr>
          <a:xfrm>
            <a:off x="3820160" y="490053"/>
            <a:ext cx="7818120" cy="1293028"/>
          </a:xfrm>
        </p:spPr>
        <p:txBody>
          <a:bodyPr>
            <a:normAutofit/>
          </a:bodyPr>
          <a:lstStyle/>
          <a:p>
            <a:pPr algn="ctr"/>
            <a:r>
              <a:rPr lang="en-CA" sz="6000" dirty="0"/>
              <a:t>Game Overview</a:t>
            </a:r>
          </a:p>
        </p:txBody>
      </p:sp>
      <p:sp>
        <p:nvSpPr>
          <p:cNvPr id="3" name="Content Placeholder 2">
            <a:extLst>
              <a:ext uri="{FF2B5EF4-FFF2-40B4-BE49-F238E27FC236}">
                <a16:creationId xmlns:a16="http://schemas.microsoft.com/office/drawing/2014/main" id="{AD259E66-8118-45D1-AC04-83D520592C24}"/>
              </a:ext>
            </a:extLst>
          </p:cNvPr>
          <p:cNvSpPr>
            <a:spLocks noGrp="1"/>
          </p:cNvSpPr>
          <p:nvPr>
            <p:ph idx="1"/>
          </p:nvPr>
        </p:nvSpPr>
        <p:spPr>
          <a:xfrm>
            <a:off x="0" y="2225040"/>
            <a:ext cx="12192000" cy="4632960"/>
          </a:xfrm>
        </p:spPr>
        <p:txBody>
          <a:bodyPr>
            <a:normAutofit/>
          </a:bodyPr>
          <a:lstStyle/>
          <a:p>
            <a:pPr marL="0" indent="0" algn="ctr">
              <a:buNone/>
            </a:pPr>
            <a:r>
              <a:rPr lang="en-CA" sz="2400" dirty="0"/>
              <a:t>After Nova kills or saves himself from all the bots, he faces the evil scientist now.</a:t>
            </a:r>
          </a:p>
          <a:p>
            <a:pPr marL="0" indent="0" algn="ctr">
              <a:buNone/>
            </a:pPr>
            <a:endParaRPr lang="en-CA" sz="2400" dirty="0"/>
          </a:p>
          <a:p>
            <a:pPr marL="0" indent="0" algn="ctr">
              <a:buNone/>
            </a:pPr>
            <a:r>
              <a:rPr lang="en-CA" sz="2400" dirty="0"/>
              <a:t>In the end, the scientist is seen standing still, just waiting for being killed, because he has lost all his energy while he was releasing the bots.</a:t>
            </a:r>
          </a:p>
          <a:p>
            <a:pPr marL="0" indent="0" algn="ctr">
              <a:buNone/>
            </a:pPr>
            <a:endParaRPr lang="en-CA" sz="2400" dirty="0"/>
          </a:p>
          <a:p>
            <a:pPr marL="0" indent="0" algn="ctr">
              <a:buNone/>
            </a:pPr>
            <a:r>
              <a:rPr lang="en-CA" sz="2400" dirty="0"/>
              <a:t>You win the game when you ultimately finish the boss, helping Nova to escape the chamber and not letting Stella Labs take over the world.</a:t>
            </a:r>
          </a:p>
        </p:txBody>
      </p:sp>
    </p:spTree>
    <p:extLst>
      <p:ext uri="{BB962C8B-B14F-4D97-AF65-F5344CB8AC3E}">
        <p14:creationId xmlns:p14="http://schemas.microsoft.com/office/powerpoint/2010/main" val="3278328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C2E9-1817-4BDF-80F1-D3F9D1850BA8}"/>
              </a:ext>
            </a:extLst>
          </p:cNvPr>
          <p:cNvSpPr>
            <a:spLocks noGrp="1"/>
          </p:cNvSpPr>
          <p:nvPr>
            <p:ph type="title"/>
          </p:nvPr>
        </p:nvSpPr>
        <p:spPr>
          <a:xfrm>
            <a:off x="3820160" y="490053"/>
            <a:ext cx="7818120" cy="1293028"/>
          </a:xfrm>
        </p:spPr>
        <p:txBody>
          <a:bodyPr>
            <a:normAutofit/>
          </a:bodyPr>
          <a:lstStyle/>
          <a:p>
            <a:pPr algn="ctr"/>
            <a:r>
              <a:rPr lang="en-CA" sz="6000"/>
              <a:t>Game Overview</a:t>
            </a:r>
            <a:endParaRPr lang="en-CA" sz="6000" dirty="0"/>
          </a:p>
        </p:txBody>
      </p:sp>
      <p:sp>
        <p:nvSpPr>
          <p:cNvPr id="3" name="Content Placeholder 2">
            <a:extLst>
              <a:ext uri="{FF2B5EF4-FFF2-40B4-BE49-F238E27FC236}">
                <a16:creationId xmlns:a16="http://schemas.microsoft.com/office/drawing/2014/main" id="{AD259E66-8118-45D1-AC04-83D520592C24}"/>
              </a:ext>
            </a:extLst>
          </p:cNvPr>
          <p:cNvSpPr>
            <a:spLocks noGrp="1"/>
          </p:cNvSpPr>
          <p:nvPr>
            <p:ph idx="1"/>
          </p:nvPr>
        </p:nvSpPr>
        <p:spPr>
          <a:xfrm>
            <a:off x="0" y="2225040"/>
            <a:ext cx="12192000" cy="1778000"/>
          </a:xfrm>
        </p:spPr>
        <p:txBody>
          <a:bodyPr>
            <a:normAutofit/>
          </a:bodyPr>
          <a:lstStyle/>
          <a:p>
            <a:pPr marL="0" indent="0" algn="ctr">
              <a:lnSpc>
                <a:spcPct val="150000"/>
              </a:lnSpc>
              <a:buNone/>
            </a:pPr>
            <a:r>
              <a:rPr lang="en-CA" sz="2400" dirty="0"/>
              <a:t>Our main idea for this project was to form a 2D Space Shooter Game.</a:t>
            </a:r>
          </a:p>
          <a:p>
            <a:pPr marL="0" indent="0" algn="ctr">
              <a:lnSpc>
                <a:spcPct val="150000"/>
              </a:lnSpc>
              <a:buNone/>
            </a:pPr>
            <a:r>
              <a:rPr lang="en-CA" sz="2400" dirty="0"/>
              <a:t>And the concept behind it was inspired by the game Jetpack Joyride.</a:t>
            </a:r>
          </a:p>
        </p:txBody>
      </p:sp>
      <p:pic>
        <p:nvPicPr>
          <p:cNvPr id="1026" name="Picture 2" descr="Image result for jetpack joyride">
            <a:extLst>
              <a:ext uri="{FF2B5EF4-FFF2-40B4-BE49-F238E27FC236}">
                <a16:creationId xmlns:a16="http://schemas.microsoft.com/office/drawing/2014/main" id="{8EFBFAE8-2A02-47BD-A338-7ED081C9E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6795" y="3818660"/>
            <a:ext cx="5058410" cy="284535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2835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C2E9-1817-4BDF-80F1-D3F9D1850BA8}"/>
              </a:ext>
            </a:extLst>
          </p:cNvPr>
          <p:cNvSpPr>
            <a:spLocks noGrp="1"/>
          </p:cNvSpPr>
          <p:nvPr>
            <p:ph type="title"/>
          </p:nvPr>
        </p:nvSpPr>
        <p:spPr>
          <a:xfrm>
            <a:off x="3820160" y="490053"/>
            <a:ext cx="7818120" cy="1293028"/>
          </a:xfrm>
        </p:spPr>
        <p:txBody>
          <a:bodyPr>
            <a:normAutofit/>
          </a:bodyPr>
          <a:lstStyle/>
          <a:p>
            <a:pPr algn="ctr"/>
            <a:r>
              <a:rPr lang="en-CA" sz="6000" dirty="0"/>
              <a:t>Game plan</a:t>
            </a:r>
          </a:p>
        </p:txBody>
      </p:sp>
      <p:sp>
        <p:nvSpPr>
          <p:cNvPr id="3" name="Content Placeholder 2">
            <a:extLst>
              <a:ext uri="{FF2B5EF4-FFF2-40B4-BE49-F238E27FC236}">
                <a16:creationId xmlns:a16="http://schemas.microsoft.com/office/drawing/2014/main" id="{AD259E66-8118-45D1-AC04-83D520592C24}"/>
              </a:ext>
            </a:extLst>
          </p:cNvPr>
          <p:cNvSpPr>
            <a:spLocks noGrp="1"/>
          </p:cNvSpPr>
          <p:nvPr>
            <p:ph idx="1"/>
          </p:nvPr>
        </p:nvSpPr>
        <p:spPr>
          <a:xfrm>
            <a:off x="0" y="2581742"/>
            <a:ext cx="12192000" cy="2580808"/>
          </a:xfrm>
        </p:spPr>
        <p:txBody>
          <a:bodyPr>
            <a:normAutofit/>
          </a:bodyPr>
          <a:lstStyle/>
          <a:p>
            <a:pPr marL="0" indent="0" algn="ctr">
              <a:lnSpc>
                <a:spcPct val="100000"/>
              </a:lnSpc>
              <a:buNone/>
            </a:pPr>
            <a:r>
              <a:rPr lang="en-CA" sz="2400" dirty="0"/>
              <a:t>We began the project as a group of 3 team members, but unfortunately one of our team members dropped the course and we became a pair.</a:t>
            </a:r>
          </a:p>
          <a:p>
            <a:pPr marL="0" indent="0" algn="ctr">
              <a:lnSpc>
                <a:spcPct val="100000"/>
              </a:lnSpc>
              <a:buNone/>
            </a:pPr>
            <a:endParaRPr lang="en-CA" sz="2400" dirty="0"/>
          </a:p>
          <a:p>
            <a:pPr marL="0" indent="0" algn="ctr">
              <a:lnSpc>
                <a:spcPct val="100000"/>
              </a:lnSpc>
              <a:buNone/>
            </a:pPr>
            <a:r>
              <a:rPr lang="en-CA" sz="2400" dirty="0"/>
              <a:t>This led to the re-planning of the entire game and the re-division of all the task from the scratch, right in middle of the semester, that too after the so called break.</a:t>
            </a:r>
          </a:p>
          <a:p>
            <a:pPr marL="0" indent="0" algn="ctr">
              <a:lnSpc>
                <a:spcPct val="100000"/>
              </a:lnSpc>
              <a:buNone/>
            </a:pPr>
            <a:endParaRPr lang="en-CA" sz="2400" dirty="0"/>
          </a:p>
          <a:p>
            <a:pPr marL="0" indent="0" algn="ctr">
              <a:lnSpc>
                <a:spcPct val="100000"/>
              </a:lnSpc>
              <a:buNone/>
            </a:pPr>
            <a:endParaRPr lang="en-CA" sz="2400" dirty="0"/>
          </a:p>
        </p:txBody>
      </p:sp>
    </p:spTree>
    <p:extLst>
      <p:ext uri="{BB962C8B-B14F-4D97-AF65-F5344CB8AC3E}">
        <p14:creationId xmlns:p14="http://schemas.microsoft.com/office/powerpoint/2010/main" val="313103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C2E9-1817-4BDF-80F1-D3F9D1850BA8}"/>
              </a:ext>
            </a:extLst>
          </p:cNvPr>
          <p:cNvSpPr>
            <a:spLocks noGrp="1"/>
          </p:cNvSpPr>
          <p:nvPr>
            <p:ph type="title"/>
          </p:nvPr>
        </p:nvSpPr>
        <p:spPr>
          <a:xfrm>
            <a:off x="3820160" y="490053"/>
            <a:ext cx="7818120" cy="1293028"/>
          </a:xfrm>
        </p:spPr>
        <p:txBody>
          <a:bodyPr>
            <a:normAutofit/>
          </a:bodyPr>
          <a:lstStyle/>
          <a:p>
            <a:pPr algn="ctr"/>
            <a:r>
              <a:rPr lang="en-CA" sz="6000" dirty="0"/>
              <a:t>Game plan</a:t>
            </a:r>
          </a:p>
        </p:txBody>
      </p:sp>
      <p:sp>
        <p:nvSpPr>
          <p:cNvPr id="3" name="Content Placeholder 2">
            <a:extLst>
              <a:ext uri="{FF2B5EF4-FFF2-40B4-BE49-F238E27FC236}">
                <a16:creationId xmlns:a16="http://schemas.microsoft.com/office/drawing/2014/main" id="{AD259E66-8118-45D1-AC04-83D520592C24}"/>
              </a:ext>
            </a:extLst>
          </p:cNvPr>
          <p:cNvSpPr>
            <a:spLocks noGrp="1"/>
          </p:cNvSpPr>
          <p:nvPr>
            <p:ph idx="1"/>
          </p:nvPr>
        </p:nvSpPr>
        <p:spPr>
          <a:xfrm>
            <a:off x="0" y="2581742"/>
            <a:ext cx="12192000" cy="3533308"/>
          </a:xfrm>
        </p:spPr>
        <p:txBody>
          <a:bodyPr>
            <a:normAutofit/>
          </a:bodyPr>
          <a:lstStyle/>
          <a:p>
            <a:pPr marL="457200" indent="-457200" algn="ctr">
              <a:lnSpc>
                <a:spcPct val="100000"/>
              </a:lnSpc>
              <a:buAutoNum type="arabicPeriod"/>
            </a:pPr>
            <a:r>
              <a:rPr lang="en-CA" sz="2400" dirty="0"/>
              <a:t>The increase in the difficulty per succeeding level.</a:t>
            </a:r>
          </a:p>
          <a:p>
            <a:pPr marL="0" indent="0" algn="ctr">
              <a:lnSpc>
                <a:spcPct val="100000"/>
              </a:lnSpc>
              <a:buNone/>
            </a:pPr>
            <a:r>
              <a:rPr lang="en-CA" sz="2400" dirty="0"/>
              <a:t>This can be seen with different enemies in each level, and the game ending with the boss being part of the frame.</a:t>
            </a:r>
          </a:p>
          <a:p>
            <a:pPr marL="457200" indent="-457200" algn="ctr">
              <a:lnSpc>
                <a:spcPct val="100000"/>
              </a:lnSpc>
              <a:buAutoNum type="arabicPeriod"/>
            </a:pPr>
            <a:endParaRPr lang="en-CA" sz="2400" dirty="0"/>
          </a:p>
          <a:p>
            <a:pPr marL="457200" indent="-457200" algn="ctr">
              <a:lnSpc>
                <a:spcPct val="100000"/>
              </a:lnSpc>
              <a:buAutoNum type="arabicPeriod"/>
            </a:pPr>
            <a:r>
              <a:rPr lang="en-CA" sz="2400" dirty="0"/>
              <a:t>The introduction of new powers for Nova for each level.</a:t>
            </a:r>
          </a:p>
          <a:p>
            <a:pPr marL="0" indent="0" algn="ctr">
              <a:lnSpc>
                <a:spcPct val="100000"/>
              </a:lnSpc>
              <a:buNone/>
            </a:pPr>
            <a:r>
              <a:rPr lang="en-CA" sz="2400" dirty="0"/>
              <a:t>This can be seen when Nova (and we) learn Nova’s bullet shooting skills in level 1, but we then learn in level 2 that he can also change his body colors and respective bullets.</a:t>
            </a:r>
          </a:p>
        </p:txBody>
      </p:sp>
    </p:spTree>
    <p:extLst>
      <p:ext uri="{BB962C8B-B14F-4D97-AF65-F5344CB8AC3E}">
        <p14:creationId xmlns:p14="http://schemas.microsoft.com/office/powerpoint/2010/main" val="2762809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C2E9-1817-4BDF-80F1-D3F9D1850BA8}"/>
              </a:ext>
            </a:extLst>
          </p:cNvPr>
          <p:cNvSpPr>
            <a:spLocks noGrp="1"/>
          </p:cNvSpPr>
          <p:nvPr>
            <p:ph type="title"/>
          </p:nvPr>
        </p:nvSpPr>
        <p:spPr>
          <a:xfrm>
            <a:off x="3820160" y="490053"/>
            <a:ext cx="7818120" cy="1293028"/>
          </a:xfrm>
        </p:spPr>
        <p:txBody>
          <a:bodyPr>
            <a:normAutofit/>
          </a:bodyPr>
          <a:lstStyle/>
          <a:p>
            <a:pPr algn="ctr"/>
            <a:r>
              <a:rPr lang="en-CA" sz="6000" dirty="0"/>
              <a:t>Game plan</a:t>
            </a:r>
          </a:p>
        </p:txBody>
      </p:sp>
      <p:pic>
        <p:nvPicPr>
          <p:cNvPr id="5" name="Content Placeholder 4">
            <a:extLst>
              <a:ext uri="{FF2B5EF4-FFF2-40B4-BE49-F238E27FC236}">
                <a16:creationId xmlns:a16="http://schemas.microsoft.com/office/drawing/2014/main" id="{28F0AAD4-12FA-433A-AF60-0C8206A867D3}"/>
              </a:ext>
            </a:extLst>
          </p:cNvPr>
          <p:cNvPicPr>
            <a:picLocks noGrp="1" noChangeAspect="1"/>
          </p:cNvPicPr>
          <p:nvPr>
            <p:ph idx="1"/>
          </p:nvPr>
        </p:nvPicPr>
        <p:blipFill>
          <a:blip r:embed="rId3"/>
          <a:stretch>
            <a:fillRect/>
          </a:stretch>
        </p:blipFill>
        <p:spPr>
          <a:xfrm>
            <a:off x="8324041" y="2268873"/>
            <a:ext cx="3603673" cy="2086854"/>
          </a:xfrm>
        </p:spPr>
      </p:pic>
      <p:pic>
        <p:nvPicPr>
          <p:cNvPr id="7" name="Picture 6">
            <a:extLst>
              <a:ext uri="{FF2B5EF4-FFF2-40B4-BE49-F238E27FC236}">
                <a16:creationId xmlns:a16="http://schemas.microsoft.com/office/drawing/2014/main" id="{5488EF12-53E1-44E1-9C19-58B60B1D3920}"/>
              </a:ext>
            </a:extLst>
          </p:cNvPr>
          <p:cNvPicPr>
            <a:picLocks noChangeAspect="1"/>
          </p:cNvPicPr>
          <p:nvPr/>
        </p:nvPicPr>
        <p:blipFill>
          <a:blip r:embed="rId4"/>
          <a:stretch>
            <a:fillRect/>
          </a:stretch>
        </p:blipFill>
        <p:spPr>
          <a:xfrm>
            <a:off x="264288" y="2268873"/>
            <a:ext cx="3603671" cy="2086853"/>
          </a:xfrm>
          <a:prstGeom prst="rect">
            <a:avLst/>
          </a:prstGeom>
        </p:spPr>
      </p:pic>
      <p:pic>
        <p:nvPicPr>
          <p:cNvPr id="9" name="Picture 8">
            <a:extLst>
              <a:ext uri="{FF2B5EF4-FFF2-40B4-BE49-F238E27FC236}">
                <a16:creationId xmlns:a16="http://schemas.microsoft.com/office/drawing/2014/main" id="{F879F0CF-B211-4AA0-9D5A-066083F338DA}"/>
              </a:ext>
            </a:extLst>
          </p:cNvPr>
          <p:cNvPicPr>
            <a:picLocks noChangeAspect="1"/>
          </p:cNvPicPr>
          <p:nvPr/>
        </p:nvPicPr>
        <p:blipFill>
          <a:blip r:embed="rId5"/>
          <a:stretch>
            <a:fillRect/>
          </a:stretch>
        </p:blipFill>
        <p:spPr>
          <a:xfrm>
            <a:off x="4294163" y="2299397"/>
            <a:ext cx="3603674" cy="2086855"/>
          </a:xfrm>
          <a:prstGeom prst="rect">
            <a:avLst/>
          </a:prstGeom>
        </p:spPr>
      </p:pic>
      <p:sp>
        <p:nvSpPr>
          <p:cNvPr id="11" name="Rectangle 10">
            <a:extLst>
              <a:ext uri="{FF2B5EF4-FFF2-40B4-BE49-F238E27FC236}">
                <a16:creationId xmlns:a16="http://schemas.microsoft.com/office/drawing/2014/main" id="{B96CF834-D20C-4DBF-8411-21E1AFBBF3C9}"/>
              </a:ext>
            </a:extLst>
          </p:cNvPr>
          <p:cNvSpPr/>
          <p:nvPr/>
        </p:nvSpPr>
        <p:spPr>
          <a:xfrm>
            <a:off x="1076909" y="4472186"/>
            <a:ext cx="1978427" cy="369332"/>
          </a:xfrm>
          <a:prstGeom prst="rect">
            <a:avLst/>
          </a:prstGeom>
        </p:spPr>
        <p:txBody>
          <a:bodyPr wrap="none">
            <a:spAutoFit/>
          </a:bodyPr>
          <a:lstStyle/>
          <a:p>
            <a:pPr algn="ctr"/>
            <a:r>
              <a:rPr lang="en-CA" dirty="0"/>
              <a:t>Opening theme</a:t>
            </a:r>
          </a:p>
        </p:txBody>
      </p:sp>
      <p:sp>
        <p:nvSpPr>
          <p:cNvPr id="12" name="Rectangle 11">
            <a:extLst>
              <a:ext uri="{FF2B5EF4-FFF2-40B4-BE49-F238E27FC236}">
                <a16:creationId xmlns:a16="http://schemas.microsoft.com/office/drawing/2014/main" id="{A1545F76-BB71-4FF9-8F82-425BBFA497F8}"/>
              </a:ext>
            </a:extLst>
          </p:cNvPr>
          <p:cNvSpPr/>
          <p:nvPr/>
        </p:nvSpPr>
        <p:spPr>
          <a:xfrm>
            <a:off x="5214986" y="4472186"/>
            <a:ext cx="1762022" cy="369332"/>
          </a:xfrm>
          <a:prstGeom prst="rect">
            <a:avLst/>
          </a:prstGeom>
        </p:spPr>
        <p:txBody>
          <a:bodyPr wrap="none">
            <a:spAutoFit/>
          </a:bodyPr>
          <a:lstStyle/>
          <a:p>
            <a:pPr algn="ctr"/>
            <a:r>
              <a:rPr lang="en-CA" dirty="0"/>
              <a:t>Level 1 theme</a:t>
            </a:r>
          </a:p>
        </p:txBody>
      </p:sp>
      <p:sp>
        <p:nvSpPr>
          <p:cNvPr id="13" name="Rectangle 12">
            <a:extLst>
              <a:ext uri="{FF2B5EF4-FFF2-40B4-BE49-F238E27FC236}">
                <a16:creationId xmlns:a16="http://schemas.microsoft.com/office/drawing/2014/main" id="{3CABAA4D-A749-4E61-9540-DCFD45808C62}"/>
              </a:ext>
            </a:extLst>
          </p:cNvPr>
          <p:cNvSpPr/>
          <p:nvPr/>
        </p:nvSpPr>
        <p:spPr>
          <a:xfrm>
            <a:off x="9244868" y="4480838"/>
            <a:ext cx="1762022" cy="369332"/>
          </a:xfrm>
          <a:prstGeom prst="rect">
            <a:avLst/>
          </a:prstGeom>
        </p:spPr>
        <p:txBody>
          <a:bodyPr wrap="none">
            <a:spAutoFit/>
          </a:bodyPr>
          <a:lstStyle/>
          <a:p>
            <a:pPr algn="ctr"/>
            <a:r>
              <a:rPr lang="en-CA" dirty="0"/>
              <a:t>Level 2 theme</a:t>
            </a:r>
          </a:p>
        </p:txBody>
      </p:sp>
    </p:spTree>
    <p:extLst>
      <p:ext uri="{BB962C8B-B14F-4D97-AF65-F5344CB8AC3E}">
        <p14:creationId xmlns:p14="http://schemas.microsoft.com/office/powerpoint/2010/main" val="1567369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783</TotalTime>
  <Words>944</Words>
  <Application>Microsoft Office PowerPoint</Application>
  <PresentationFormat>Widescreen</PresentationFormat>
  <Paragraphs>108</Paragraphs>
  <Slides>21</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Century Gothic</vt:lpstr>
      <vt:lpstr>Tekton Pro</vt:lpstr>
      <vt:lpstr>Vapor Trail</vt:lpstr>
      <vt:lpstr>Nova sirius</vt:lpstr>
      <vt:lpstr>Team members</vt:lpstr>
      <vt:lpstr>Game Overview</vt:lpstr>
      <vt:lpstr>Game Overview</vt:lpstr>
      <vt:lpstr>Game Overview</vt:lpstr>
      <vt:lpstr>Game Overview</vt:lpstr>
      <vt:lpstr>Game plan</vt:lpstr>
      <vt:lpstr>Game plan</vt:lpstr>
      <vt:lpstr>Game plan</vt:lpstr>
      <vt:lpstr>Game plan</vt:lpstr>
      <vt:lpstr>Game plan</vt:lpstr>
      <vt:lpstr>Game plan</vt:lpstr>
      <vt:lpstr>Game plan</vt:lpstr>
      <vt:lpstr>Game PLAY INSTRUCTIONS</vt:lpstr>
      <vt:lpstr>Game PLAY INSTRUCTIONS</vt:lpstr>
      <vt:lpstr>Game PLAY INSTRUCTIONS</vt:lpstr>
      <vt:lpstr>Lessons Learned</vt:lpstr>
      <vt:lpstr>Future Possibilities</vt:lpstr>
      <vt:lpstr>Future Possibilities</vt:lpstr>
      <vt:lpstr>DEMO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Programming I</dc:title>
  <dc:creator>Ashneet Sachdeva</dc:creator>
  <cp:lastModifiedBy>Bhaskar Sharma</cp:lastModifiedBy>
  <cp:revision>28</cp:revision>
  <dcterms:created xsi:type="dcterms:W3CDTF">2018-01-09T18:00:05Z</dcterms:created>
  <dcterms:modified xsi:type="dcterms:W3CDTF">2018-01-10T14:26:01Z</dcterms:modified>
</cp:coreProperties>
</file>